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Shape 11"/>
          <p:cNvSpPr/>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Shape 12"/>
          <p:cNvSpPr/>
          <p:nvPr>
            <p:ph type="body" sz="quarter" idx="1"/>
          </p:nvPr>
        </p:nvSpPr>
        <p:spPr>
          <a:xfrm>
            <a:off x="1524000" y="3602037"/>
            <a:ext cx="9144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2" name="Shape 92"/>
          <p:cNvSpPr/>
          <p:nvPr>
            <p:ph type="title"/>
          </p:nvPr>
        </p:nvSpPr>
        <p:spPr>
          <a:prstGeom prst="rect">
            <a:avLst/>
          </a:prstGeom>
        </p:spPr>
        <p:txBody>
          <a:bodyPr/>
          <a:lstStyle/>
          <a:p>
            <a:pPr/>
            <a:r>
              <a:t>Title Text</a:t>
            </a:r>
          </a:p>
        </p:txBody>
      </p:sp>
      <p:sp>
        <p:nvSpPr>
          <p:cNvPr id="93" name="Shape 9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1" name="Shape 101"/>
          <p:cNvSpPr/>
          <p:nvPr>
            <p:ph type="title"/>
          </p:nvPr>
        </p:nvSpPr>
        <p:spPr>
          <a:xfrm>
            <a:off x="8724900" y="365125"/>
            <a:ext cx="2628900" cy="5811838"/>
          </a:xfrm>
          <a:prstGeom prst="rect">
            <a:avLst/>
          </a:prstGeom>
        </p:spPr>
        <p:txBody>
          <a:bodyPr/>
          <a:lstStyle/>
          <a:p>
            <a:pPr/>
            <a:r>
              <a:t>Title Text</a:t>
            </a:r>
          </a:p>
        </p:txBody>
      </p:sp>
      <p:sp>
        <p:nvSpPr>
          <p:cNvPr id="102" name="Shape 102"/>
          <p:cNvSpPr/>
          <p:nvPr>
            <p:ph type="body" idx="1"/>
          </p:nvPr>
        </p:nvSpPr>
        <p:spPr>
          <a:xfrm>
            <a:off x="838200" y="365125"/>
            <a:ext cx="7734300" cy="58118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Shape 29"/>
          <p:cNvSpPr/>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Shape 30"/>
          <p:cNvSpPr/>
          <p:nvPr>
            <p:ph type="body" sz="quarter" idx="1"/>
          </p:nvPr>
        </p:nvSpPr>
        <p:spPr>
          <a:xfrm>
            <a:off x="831850" y="4589462"/>
            <a:ext cx="10515600" cy="1500191"/>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a:r>
              <a:t>Title Text</a:t>
            </a:r>
          </a:p>
        </p:txBody>
      </p:sp>
      <p:sp>
        <p:nvSpPr>
          <p:cNvPr id="39" name="Shape 39"/>
          <p:cNvSpPr/>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Shape 47"/>
          <p:cNvSpPr/>
          <p:nvPr>
            <p:ph type="title"/>
          </p:nvPr>
        </p:nvSpPr>
        <p:spPr>
          <a:xfrm>
            <a:off x="839787" y="365125"/>
            <a:ext cx="10515601" cy="1325563"/>
          </a:xfrm>
          <a:prstGeom prst="rect">
            <a:avLst/>
          </a:prstGeom>
        </p:spPr>
        <p:txBody>
          <a:bodyPr/>
          <a:lstStyle/>
          <a:p>
            <a:pPr/>
            <a:r>
              <a:t>Title Text</a:t>
            </a:r>
          </a:p>
        </p:txBody>
      </p:sp>
      <p:sp>
        <p:nvSpPr>
          <p:cNvPr id="48" name="Shape 48"/>
          <p:cNvSpPr/>
          <p:nvPr>
            <p:ph type="body" sz="quarter" idx="1"/>
          </p:nvPr>
        </p:nvSpPr>
        <p:spPr>
          <a:xfrm>
            <a:off x="839787" y="1681163"/>
            <a:ext cx="5157790" cy="823916"/>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Shape 49"/>
          <p:cNvSpPr/>
          <p:nvPr>
            <p:ph type="body" sz="quarter" idx="13"/>
          </p:nvPr>
        </p:nvSpPr>
        <p:spPr>
          <a:xfrm>
            <a:off x="6172200" y="1681163"/>
            <a:ext cx="5183188" cy="823914"/>
          </a:xfrm>
          <a:prstGeom prst="rect">
            <a:avLst/>
          </a:prstGeom>
        </p:spPr>
        <p:txBody>
          <a:bodyPr anchor="b"/>
          <a:lstStyle/>
          <a:p>
            <a:pP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Title Text</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Shape 72"/>
          <p:cNvSpPr/>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Shape 73"/>
          <p:cNvSpPr/>
          <p:nvPr>
            <p:ph type="body" sz="half" idx="1"/>
          </p:nvPr>
        </p:nvSpPr>
        <p:spPr>
          <a:xfrm>
            <a:off x="5183187" y="987425"/>
            <a:ext cx="6172204"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Shape 74"/>
          <p:cNvSpPr/>
          <p:nvPr>
            <p:ph type="body" sz="quarter" idx="13"/>
          </p:nvPr>
        </p:nvSpPr>
        <p:spPr>
          <a:xfrm>
            <a:off x="839787" y="2057400"/>
            <a:ext cx="3932238" cy="3811588"/>
          </a:xfrm>
          <a:prstGeom prst="rect">
            <a:avLst/>
          </a:prstGeom>
        </p:spPr>
        <p:txBody>
          <a:bodyPr/>
          <a:lstStyle/>
          <a:p>
            <a:pP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2" name="Shape 82"/>
          <p:cNvSpPr/>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Shape 83"/>
          <p:cNvSpPr/>
          <p:nvPr>
            <p:ph type="pic" sz="half" idx="13"/>
          </p:nvPr>
        </p:nvSpPr>
        <p:spPr>
          <a:xfrm>
            <a:off x="5183187" y="987425"/>
            <a:ext cx="6172204" cy="4873625"/>
          </a:xfrm>
          <a:prstGeom prst="rect">
            <a:avLst/>
          </a:prstGeom>
        </p:spPr>
        <p:txBody>
          <a:bodyPr lIns="91439" tIns="45719" rIns="91439" bIns="45719">
            <a:noAutofit/>
          </a:bodyPr>
          <a:lstStyle/>
          <a:p>
            <a:pPr/>
          </a:p>
        </p:txBody>
      </p:sp>
      <p:sp>
        <p:nvSpPr>
          <p:cNvPr id="84" name="Shape 84"/>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hape 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Shape 3"/>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1089823" y="6404294"/>
            <a:ext cx="263978" cy="269237"/>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10.png"/><Relationship Id="rId9" Type="http://schemas.openxmlformats.org/officeDocument/2006/relationships/image" Target="../media/image6.jpeg"/><Relationship Id="rId10" Type="http://schemas.openxmlformats.org/officeDocument/2006/relationships/image" Target="../media/image7.jpeg"/><Relationship Id="rId11" Type="http://schemas.openxmlformats.org/officeDocument/2006/relationships/image" Target="../media/image11.png"/><Relationship Id="rId1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2" name="image1.jpg" descr="E:\Media\Music Magazine Research\Pitch\abstract-music-rock-bw.jpg"/>
          <p:cNvPicPr>
            <a:picLocks noChangeAspect="1"/>
          </p:cNvPicPr>
          <p:nvPr/>
        </p:nvPicPr>
        <p:blipFill>
          <a:blip r:embed="rId2">
            <a:extLst/>
          </a:blip>
          <a:stretch>
            <a:fillRect/>
          </a:stretch>
        </p:blipFill>
        <p:spPr>
          <a:xfrm>
            <a:off x="0" y="-1270000"/>
            <a:ext cx="12192000" cy="8128001"/>
          </a:xfrm>
          <a:prstGeom prst="rect">
            <a:avLst/>
          </a:prstGeom>
          <a:ln w="12700">
            <a:miter lim="400000"/>
          </a:ln>
        </p:spPr>
      </p:pic>
      <p:sp>
        <p:nvSpPr>
          <p:cNvPr id="113" name="Shape 113"/>
          <p:cNvSpPr/>
          <p:nvPr>
            <p:ph type="ctrTitle"/>
          </p:nvPr>
        </p:nvSpPr>
        <p:spPr>
          <a:xfrm>
            <a:off x="1524000" y="0"/>
            <a:ext cx="9144000" cy="2387600"/>
          </a:xfrm>
          <a:prstGeom prst="rect">
            <a:avLst/>
          </a:prstGeom>
        </p:spPr>
        <p:txBody>
          <a:bodyPr/>
          <a:lstStyle>
            <a:lvl1pPr>
              <a:defRPr b="1" sz="6600">
                <a:solidFill>
                  <a:srgbClr val="FFFFFF"/>
                </a:solidFill>
                <a:latin typeface="Aharoni"/>
                <a:ea typeface="Aharoni"/>
                <a:cs typeface="Aharoni"/>
                <a:sym typeface="Aharoni"/>
              </a:defRPr>
            </a:lvl1pPr>
          </a:lstStyle>
          <a:p>
            <a:pPr/>
            <a:r>
              <a:t>Music Magazine Pitch</a:t>
            </a:r>
          </a:p>
        </p:txBody>
      </p:sp>
      <p:sp>
        <p:nvSpPr>
          <p:cNvPr id="114" name="Shape 114"/>
          <p:cNvSpPr/>
          <p:nvPr>
            <p:ph type="subTitle" sz="quarter" idx="1"/>
          </p:nvPr>
        </p:nvSpPr>
        <p:spPr>
          <a:xfrm>
            <a:off x="1524000" y="2373313"/>
            <a:ext cx="9144000" cy="1655762"/>
          </a:xfrm>
          <a:prstGeom prst="rect">
            <a:avLst/>
          </a:prstGeom>
        </p:spPr>
        <p:txBody>
          <a:bodyPr/>
          <a:lstStyle>
            <a:lvl1pPr>
              <a:defRPr b="1">
                <a:solidFill>
                  <a:srgbClr val="FFFFFF"/>
                </a:solidFill>
                <a:latin typeface="Aharoni"/>
                <a:ea typeface="Aharoni"/>
                <a:cs typeface="Aharoni"/>
                <a:sym typeface="Aharoni"/>
              </a:defRPr>
            </a:lvl1pPr>
          </a:lstStyle>
          <a:p>
            <a:pPr/>
            <a:r>
              <a:t>Ben Macvean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nvSpPr>
        <p:spPr>
          <a:xfrm>
            <a:off x="937434" y="544745"/>
            <a:ext cx="5228017" cy="764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ct val="90000"/>
              </a:lnSpc>
              <a:defRPr b="1" sz="4400">
                <a:latin typeface="Aharoni"/>
                <a:ea typeface="Aharoni"/>
                <a:cs typeface="Aharoni"/>
                <a:sym typeface="Aharoni"/>
              </a:defRPr>
            </a:lvl1pPr>
          </a:lstStyle>
          <a:p>
            <a:pPr/>
            <a:r>
              <a:t>Notes for Examiner</a:t>
            </a:r>
          </a:p>
        </p:txBody>
      </p:sp>
      <p:sp>
        <p:nvSpPr>
          <p:cNvPr id="164" name="Shape 164"/>
          <p:cNvSpPr/>
          <p:nvPr/>
        </p:nvSpPr>
        <p:spPr>
          <a:xfrm>
            <a:off x="720298" y="1927339"/>
            <a:ext cx="10751405" cy="43230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8600" indent="-228600">
              <a:lnSpc>
                <a:spcPct val="90000"/>
              </a:lnSpc>
              <a:spcBef>
                <a:spcPts val="1000"/>
              </a:spcBef>
              <a:buSzPct val="100000"/>
              <a:buFont typeface="Arial"/>
              <a:buChar char="•"/>
              <a:defRPr b="1" sz="2000">
                <a:latin typeface="Aharoni"/>
                <a:ea typeface="Aharoni"/>
                <a:cs typeface="Aharoni"/>
                <a:sym typeface="Aharoni"/>
              </a:defRPr>
            </a:pPr>
            <a:r>
              <a:t>The images in the mood board will all influence my magazine.</a:t>
            </a:r>
          </a:p>
          <a:p>
            <a:pPr marL="228600" indent="-228600">
              <a:lnSpc>
                <a:spcPct val="90000"/>
              </a:lnSpc>
              <a:spcBef>
                <a:spcPts val="1000"/>
              </a:spcBef>
              <a:buSzPct val="100000"/>
              <a:buFont typeface="Arial"/>
              <a:buChar char="•"/>
              <a:defRPr b="1" sz="2000">
                <a:latin typeface="Aharoni"/>
                <a:ea typeface="Aharoni"/>
                <a:cs typeface="Aharoni"/>
                <a:sym typeface="Aharoni"/>
              </a:defRPr>
            </a:pPr>
            <a:r>
              <a:t>The radio stations, although perhaps slightly outdated with today’s students, I could take some design ideas, such as the colour schemes and simple shapes used in their logos.</a:t>
            </a:r>
          </a:p>
          <a:p>
            <a:pPr marL="228600" indent="-228600">
              <a:lnSpc>
                <a:spcPct val="90000"/>
              </a:lnSpc>
              <a:spcBef>
                <a:spcPts val="1000"/>
              </a:spcBef>
              <a:buSzPct val="100000"/>
              <a:buFont typeface="Arial"/>
              <a:buChar char="•"/>
              <a:defRPr b="1" sz="2000">
                <a:latin typeface="Aharoni"/>
                <a:ea typeface="Aharoni"/>
                <a:cs typeface="Aharoni"/>
                <a:sym typeface="Aharoni"/>
              </a:defRPr>
            </a:pPr>
            <a:r>
              <a:t>The Union Jack Flag. I want my magazine to feature British artists, therefore my magazine will be unique compared to the US alternatives such as Vibe and Billboard.</a:t>
            </a:r>
          </a:p>
          <a:p>
            <a:pPr marL="228600" indent="-228600">
              <a:lnSpc>
                <a:spcPct val="90000"/>
              </a:lnSpc>
              <a:spcBef>
                <a:spcPts val="1000"/>
              </a:spcBef>
              <a:buSzPct val="100000"/>
              <a:buFont typeface="Arial"/>
              <a:buChar char="•"/>
              <a:defRPr b="1" sz="2000">
                <a:latin typeface="Aharoni"/>
                <a:ea typeface="Aharoni"/>
                <a:cs typeface="Aharoni"/>
                <a:sym typeface="Aharoni"/>
              </a:defRPr>
            </a:pPr>
            <a:r>
              <a:t>The image on the top right further represents my ideal colour scheme and layout.</a:t>
            </a:r>
          </a:p>
          <a:p>
            <a:pPr marL="228600" indent="-228600">
              <a:lnSpc>
                <a:spcPct val="90000"/>
              </a:lnSpc>
              <a:spcBef>
                <a:spcPts val="1000"/>
              </a:spcBef>
              <a:buSzPct val="100000"/>
              <a:buFont typeface="Arial"/>
              <a:buChar char="•"/>
              <a:defRPr b="1" sz="2000">
                <a:latin typeface="Aharoni"/>
                <a:ea typeface="Aharoni"/>
                <a:cs typeface="Aharoni"/>
                <a:sym typeface="Aharoni"/>
              </a:defRPr>
            </a:pPr>
            <a:r>
              <a:t>Music festivals could be a feature in the magazine. I could also include designs that are from the biggest festivals in the UK. This means that my magazine would appeal to the target audience because they are the kind of age group that go to these festivals.</a:t>
            </a:r>
          </a:p>
          <a:p>
            <a:pPr marL="228600" indent="-228600">
              <a:lnSpc>
                <a:spcPct val="90000"/>
              </a:lnSpc>
              <a:spcBef>
                <a:spcPts val="1000"/>
              </a:spcBef>
              <a:buSzPct val="100000"/>
              <a:buFont typeface="Arial"/>
              <a:buChar char="•"/>
              <a:defRPr b="1" sz="2000">
                <a:latin typeface="Aharoni"/>
                <a:ea typeface="Aharoni"/>
                <a:cs typeface="Aharoni"/>
                <a:sym typeface="Aharoni"/>
              </a:defRPr>
            </a:pPr>
            <a:r>
              <a:t>The album covers and artists shown represent the style of the magazine, including the clothing and pose that my cover model/s will have, and the text to picture ratio.</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6" name="image2.jpg" descr="E:\Media\Music Magazine Research\Pitch\abstract-music-rock-bw.jpg"/>
          <p:cNvPicPr>
            <a:picLocks noChangeAspect="1"/>
          </p:cNvPicPr>
          <p:nvPr/>
        </p:nvPicPr>
        <p:blipFill>
          <a:blip r:embed="rId2">
            <a:extLst/>
          </a:blip>
          <a:stretch>
            <a:fillRect/>
          </a:stretch>
        </p:blipFill>
        <p:spPr>
          <a:xfrm>
            <a:off x="-1552575" y="0"/>
            <a:ext cx="15297150" cy="10198100"/>
          </a:xfrm>
          <a:prstGeom prst="rect">
            <a:avLst/>
          </a:prstGeom>
          <a:ln w="12700">
            <a:miter lim="400000"/>
          </a:ln>
        </p:spPr>
      </p:pic>
      <p:sp>
        <p:nvSpPr>
          <p:cNvPr id="167" name="Shape 167"/>
          <p:cNvSpPr/>
          <p:nvPr>
            <p:ph type="title"/>
          </p:nvPr>
        </p:nvSpPr>
        <p:spPr>
          <a:prstGeom prst="rect">
            <a:avLst/>
          </a:prstGeom>
        </p:spPr>
        <p:txBody>
          <a:bodyPr/>
          <a:lstStyle>
            <a:lvl1pPr>
              <a:defRPr b="1">
                <a:solidFill>
                  <a:srgbClr val="FFFFFF"/>
                </a:solidFill>
                <a:latin typeface="Aharoni"/>
                <a:ea typeface="Aharoni"/>
                <a:cs typeface="Aharoni"/>
                <a:sym typeface="Aharoni"/>
              </a:defRPr>
            </a:lvl1pPr>
          </a:lstStyle>
          <a:p>
            <a:pPr/>
            <a:r>
              <a:t>Style</a:t>
            </a:r>
          </a:p>
        </p:txBody>
      </p:sp>
      <p:sp>
        <p:nvSpPr>
          <p:cNvPr id="168" name="Shape 168"/>
          <p:cNvSpPr/>
          <p:nvPr>
            <p:ph type="body" idx="1"/>
          </p:nvPr>
        </p:nvSpPr>
        <p:spPr>
          <a:xfrm>
            <a:off x="838200" y="1350358"/>
            <a:ext cx="10515600" cy="4351344"/>
          </a:xfrm>
          <a:prstGeom prst="rect">
            <a:avLst/>
          </a:prstGeom>
        </p:spPr>
        <p:txBody>
          <a:bodyPr/>
          <a:lstStyle/>
          <a:p>
            <a:pPr>
              <a:defRPr>
                <a:solidFill>
                  <a:srgbClr val="FFFFFF"/>
                </a:solidFill>
              </a:defRPr>
            </a:pPr>
            <a:r>
              <a:t>Modern-looking to attract the younger generation of readers.</a:t>
            </a:r>
          </a:p>
          <a:p>
            <a:pPr>
              <a:defRPr>
                <a:solidFill>
                  <a:srgbClr val="FFFFFF"/>
                </a:solidFill>
              </a:defRPr>
            </a:pPr>
            <a:r>
              <a:t>Colours which are associated with male and female people in the target audience.</a:t>
            </a:r>
          </a:p>
          <a:p>
            <a:pPr>
              <a:defRPr>
                <a:solidFill>
                  <a:srgbClr val="FFFFFF"/>
                </a:solidFill>
              </a:defRPr>
            </a:pPr>
            <a:r>
              <a:t>No long sentences or big paragraphs.</a:t>
            </a:r>
          </a:p>
          <a:p>
            <a:pPr>
              <a:defRPr>
                <a:solidFill>
                  <a:srgbClr val="FFFFFF"/>
                </a:solidFill>
              </a:defRPr>
            </a:pPr>
            <a:r>
              <a:t>Cover image covers headline- seems popular, instantly recognisable.</a:t>
            </a:r>
          </a:p>
        </p:txBody>
      </p:sp>
      <p:pic>
        <p:nvPicPr>
          <p:cNvPr id="169" name="image9.jpg"/>
          <p:cNvPicPr>
            <a:picLocks noChangeAspect="1"/>
          </p:cNvPicPr>
          <p:nvPr/>
        </p:nvPicPr>
        <p:blipFill>
          <a:blip r:embed="rId3">
            <a:extLst/>
          </a:blip>
          <a:stretch>
            <a:fillRect/>
          </a:stretch>
        </p:blipFill>
        <p:spPr>
          <a:xfrm>
            <a:off x="1197570" y="4290783"/>
            <a:ext cx="2893063" cy="2001704"/>
          </a:xfrm>
          <a:prstGeom prst="rect">
            <a:avLst/>
          </a:prstGeom>
          <a:ln w="12700">
            <a:miter lim="400000"/>
          </a:ln>
        </p:spPr>
      </p:pic>
      <p:pic>
        <p:nvPicPr>
          <p:cNvPr id="170" name="image10.jpg"/>
          <p:cNvPicPr>
            <a:picLocks noChangeAspect="1"/>
          </p:cNvPicPr>
          <p:nvPr/>
        </p:nvPicPr>
        <p:blipFill>
          <a:blip r:embed="rId4">
            <a:extLst/>
          </a:blip>
          <a:stretch>
            <a:fillRect/>
          </a:stretch>
        </p:blipFill>
        <p:spPr>
          <a:xfrm>
            <a:off x="5169056" y="3836830"/>
            <a:ext cx="1853888" cy="2524441"/>
          </a:xfrm>
          <a:prstGeom prst="rect">
            <a:avLst/>
          </a:prstGeom>
          <a:ln w="12700">
            <a:miter lim="400000"/>
          </a:ln>
        </p:spPr>
      </p:pic>
      <p:pic>
        <p:nvPicPr>
          <p:cNvPr id="171" name="image11.jpg"/>
          <p:cNvPicPr>
            <a:picLocks noChangeAspect="1"/>
          </p:cNvPicPr>
          <p:nvPr/>
        </p:nvPicPr>
        <p:blipFill>
          <a:blip r:embed="rId5">
            <a:extLst/>
          </a:blip>
          <a:stretch>
            <a:fillRect/>
          </a:stretch>
        </p:blipFill>
        <p:spPr>
          <a:xfrm>
            <a:off x="8101210" y="3836830"/>
            <a:ext cx="2071336" cy="252444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nvSpPr>
        <p:spPr>
          <a:xfrm>
            <a:off x="937434" y="544745"/>
            <a:ext cx="5228017" cy="764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ct val="90000"/>
              </a:lnSpc>
              <a:defRPr b="1" sz="4400">
                <a:latin typeface="Aharoni"/>
                <a:ea typeface="Aharoni"/>
                <a:cs typeface="Aharoni"/>
                <a:sym typeface="Aharoni"/>
              </a:defRPr>
            </a:lvl1pPr>
          </a:lstStyle>
          <a:p>
            <a:pPr/>
            <a:r>
              <a:t>Notes for Examiner</a:t>
            </a:r>
          </a:p>
        </p:txBody>
      </p:sp>
      <p:sp>
        <p:nvSpPr>
          <p:cNvPr id="174" name="Shape 174"/>
          <p:cNvSpPr/>
          <p:nvPr/>
        </p:nvSpPr>
        <p:spPr>
          <a:xfrm>
            <a:off x="720298" y="1927339"/>
            <a:ext cx="10751404" cy="36829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90000"/>
              </a:lnSpc>
              <a:spcBef>
                <a:spcPts val="1000"/>
              </a:spcBef>
              <a:defRPr b="1" sz="3000">
                <a:latin typeface="Aharoni"/>
                <a:ea typeface="Aharoni"/>
                <a:cs typeface="Aharoni"/>
                <a:sym typeface="Aharoni"/>
              </a:defRPr>
            </a:pPr>
            <a:r>
              <a:t>Images of magazines:</a:t>
            </a:r>
          </a:p>
          <a:p>
            <a:pPr marL="228600" indent="-228600">
              <a:lnSpc>
                <a:spcPct val="90000"/>
              </a:lnSpc>
              <a:spcBef>
                <a:spcPts val="1000"/>
              </a:spcBef>
              <a:buSzPct val="100000"/>
              <a:buFont typeface="Arial"/>
              <a:buChar char="•"/>
              <a:defRPr b="1" sz="3000">
                <a:latin typeface="Aharoni"/>
                <a:ea typeface="Aharoni"/>
                <a:cs typeface="Aharoni"/>
                <a:sym typeface="Aharoni"/>
              </a:defRPr>
            </a:pPr>
            <a:r>
              <a:t>Double page spread. This could demonstrate the design and possible colour scheme of my magazine.</a:t>
            </a:r>
          </a:p>
          <a:p>
            <a:pPr marL="228600" indent="-228600">
              <a:lnSpc>
                <a:spcPct val="90000"/>
              </a:lnSpc>
              <a:spcBef>
                <a:spcPts val="1000"/>
              </a:spcBef>
              <a:buSzPct val="100000"/>
              <a:buFont typeface="Arial"/>
              <a:buChar char="•"/>
              <a:defRPr b="1" sz="3000">
                <a:latin typeface="Aharoni"/>
                <a:ea typeface="Aharoni"/>
                <a:cs typeface="Aharoni"/>
                <a:sym typeface="Aharoni"/>
              </a:defRPr>
            </a:pPr>
            <a:r>
              <a:t>Q Magazine and Wired. These are aimed at the older, more high income audience. I can take the design schemes from these magazines. They are both classy-looking and modern. I would like this to be said for my magazine.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6" name="image2.jpg" descr="E:\Media\Music Magazine Research\Pitch\abstract-music-rock-bw.jpg"/>
          <p:cNvPicPr>
            <a:picLocks noChangeAspect="1"/>
          </p:cNvPicPr>
          <p:nvPr/>
        </p:nvPicPr>
        <p:blipFill>
          <a:blip r:embed="rId2">
            <a:extLst/>
          </a:blip>
          <a:stretch>
            <a:fillRect/>
          </a:stretch>
        </p:blipFill>
        <p:spPr>
          <a:xfrm>
            <a:off x="-1552575" y="0"/>
            <a:ext cx="15297150" cy="10198100"/>
          </a:xfrm>
          <a:prstGeom prst="rect">
            <a:avLst/>
          </a:prstGeom>
          <a:ln w="12700">
            <a:miter lim="400000"/>
          </a:ln>
        </p:spPr>
      </p:pic>
      <p:sp>
        <p:nvSpPr>
          <p:cNvPr id="177" name="Shape 177"/>
          <p:cNvSpPr/>
          <p:nvPr>
            <p:ph type="title"/>
          </p:nvPr>
        </p:nvSpPr>
        <p:spPr>
          <a:prstGeom prst="rect">
            <a:avLst/>
          </a:prstGeom>
        </p:spPr>
        <p:txBody>
          <a:bodyPr/>
          <a:lstStyle/>
          <a:p>
            <a:pPr lvl="2">
              <a:defRPr b="1">
                <a:solidFill>
                  <a:srgbClr val="FFFFFF"/>
                </a:solidFill>
              </a:defRPr>
            </a:pPr>
            <a:r>
              <a:t>Possible Names</a:t>
            </a:r>
          </a:p>
        </p:txBody>
      </p:sp>
      <p:sp>
        <p:nvSpPr>
          <p:cNvPr id="178" name="Shape 178"/>
          <p:cNvSpPr/>
          <p:nvPr/>
        </p:nvSpPr>
        <p:spPr>
          <a:xfrm>
            <a:off x="1166477" y="1625762"/>
            <a:ext cx="7733243" cy="101250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7300">
                <a:solidFill>
                  <a:srgbClr val="BAE0FF"/>
                </a:solidFill>
                <a:latin typeface="Parkway Hotel"/>
                <a:ea typeface="Parkway Hotel"/>
                <a:cs typeface="Parkway Hotel"/>
                <a:sym typeface="Parkway Hotel"/>
              </a:defRPr>
            </a:lvl1pPr>
          </a:lstStyle>
          <a:p>
            <a:pPr/>
            <a:r>
              <a:t>Music Meltdown</a:t>
            </a:r>
          </a:p>
        </p:txBody>
      </p:sp>
      <p:sp>
        <p:nvSpPr>
          <p:cNvPr id="179" name="Shape 179"/>
          <p:cNvSpPr/>
          <p:nvPr/>
        </p:nvSpPr>
        <p:spPr>
          <a:xfrm>
            <a:off x="1179177" y="1943262"/>
            <a:ext cx="4111991" cy="20853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ct val="90000"/>
              </a:lnSpc>
              <a:defRPr sz="13100">
                <a:solidFill>
                  <a:srgbClr val="FFEDA7"/>
                </a:solidFill>
                <a:latin typeface="Amboy  Inline"/>
                <a:ea typeface="Amboy  Inline"/>
                <a:cs typeface="Amboy  Inline"/>
                <a:sym typeface="Amboy  Inline"/>
              </a:defRPr>
            </a:lvl1pPr>
          </a:lstStyle>
          <a:p>
            <a:pPr/>
            <a:r>
              <a:t>TUNE</a:t>
            </a:r>
          </a:p>
        </p:txBody>
      </p:sp>
      <p:sp>
        <p:nvSpPr>
          <p:cNvPr id="180" name="Shape 180"/>
          <p:cNvSpPr/>
          <p:nvPr/>
        </p:nvSpPr>
        <p:spPr>
          <a:xfrm>
            <a:off x="5205078" y="2159162"/>
            <a:ext cx="5758177" cy="12471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nSpc>
                <a:spcPct val="90000"/>
              </a:lnSpc>
              <a:spcBef>
                <a:spcPts val="1000"/>
              </a:spcBef>
              <a:defRPr sz="7000">
                <a:solidFill>
                  <a:srgbClr val="FF7450"/>
                </a:solidFill>
              </a:defRPr>
            </a:pPr>
            <a:r>
              <a:rPr>
                <a:latin typeface="Azo Sans Uber"/>
                <a:ea typeface="Azo Sans Uber"/>
                <a:cs typeface="Azo Sans Uber"/>
                <a:sym typeface="Azo Sans Uber"/>
              </a:rPr>
              <a:t>Top</a:t>
            </a:r>
            <a:r>
              <a:t> </a:t>
            </a:r>
            <a:r>
              <a:rPr>
                <a:latin typeface="Azo Sans Uber"/>
                <a:ea typeface="Azo Sans Uber"/>
                <a:cs typeface="Azo Sans Uber"/>
                <a:sym typeface="Azo Sans Uber"/>
              </a:rPr>
              <a:t>Songs</a:t>
            </a:r>
          </a:p>
        </p:txBody>
      </p:sp>
      <p:sp>
        <p:nvSpPr>
          <p:cNvPr id="181" name="Shape 181"/>
          <p:cNvSpPr/>
          <p:nvPr/>
        </p:nvSpPr>
        <p:spPr>
          <a:xfrm>
            <a:off x="5281668" y="2890047"/>
            <a:ext cx="5743855" cy="12217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ct val="90000"/>
              </a:lnSpc>
              <a:spcBef>
                <a:spcPts val="1000"/>
              </a:spcBef>
              <a:defRPr sz="7400">
                <a:solidFill>
                  <a:srgbClr val="9D72FF"/>
                </a:solidFill>
                <a:latin typeface="Courier"/>
                <a:ea typeface="Courier"/>
                <a:cs typeface="Courier"/>
                <a:sym typeface="Courier"/>
              </a:defRPr>
            </a:lvl1pPr>
          </a:lstStyle>
          <a:p>
            <a:pPr/>
            <a:r>
              <a:t>Listen Now</a:t>
            </a:r>
          </a:p>
        </p:txBody>
      </p:sp>
      <p:sp>
        <p:nvSpPr>
          <p:cNvPr id="182" name="Shape 182"/>
          <p:cNvSpPr/>
          <p:nvPr/>
        </p:nvSpPr>
        <p:spPr>
          <a:xfrm>
            <a:off x="1483977" y="3860642"/>
            <a:ext cx="4846279" cy="137159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0100">
                <a:solidFill>
                  <a:srgbClr val="37AF60"/>
                </a:solidFill>
                <a:latin typeface="Poplar Std"/>
                <a:ea typeface="Poplar Std"/>
                <a:cs typeface="Poplar Std"/>
                <a:sym typeface="Poplar Std"/>
              </a:defRPr>
            </a:lvl1pPr>
          </a:lstStyle>
          <a:p>
            <a:pPr/>
            <a:r>
              <a:t>What Song?</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4" name="image2.jpg" descr="E:\Media\Music Magazine Research\Pitch\abstract-music-rock-bw.jpg"/>
          <p:cNvPicPr>
            <a:picLocks noChangeAspect="1"/>
          </p:cNvPicPr>
          <p:nvPr/>
        </p:nvPicPr>
        <p:blipFill>
          <a:blip r:embed="rId2">
            <a:extLst/>
          </a:blip>
          <a:stretch>
            <a:fillRect/>
          </a:stretch>
        </p:blipFill>
        <p:spPr>
          <a:xfrm>
            <a:off x="-1552575" y="0"/>
            <a:ext cx="15297150" cy="10198100"/>
          </a:xfrm>
          <a:prstGeom prst="rect">
            <a:avLst/>
          </a:prstGeom>
          <a:ln w="12700">
            <a:miter lim="400000"/>
          </a:ln>
        </p:spPr>
      </p:pic>
      <p:sp>
        <p:nvSpPr>
          <p:cNvPr id="185" name="Shape 185"/>
          <p:cNvSpPr/>
          <p:nvPr>
            <p:ph type="title"/>
          </p:nvPr>
        </p:nvSpPr>
        <p:spPr>
          <a:prstGeom prst="rect">
            <a:avLst/>
          </a:prstGeom>
        </p:spPr>
        <p:txBody>
          <a:bodyPr/>
          <a:lstStyle>
            <a:lvl1pPr>
              <a:defRPr b="1">
                <a:solidFill>
                  <a:srgbClr val="FFFFFF"/>
                </a:solidFill>
              </a:defRPr>
            </a:lvl1pPr>
          </a:lstStyle>
          <a:p>
            <a:pPr/>
            <a:r>
              <a:t>What will the magazine cover?</a:t>
            </a:r>
          </a:p>
        </p:txBody>
      </p:sp>
      <p:sp>
        <p:nvSpPr>
          <p:cNvPr id="186" name="Shape 186"/>
          <p:cNvSpPr/>
          <p:nvPr>
            <p:ph type="body" sz="half" idx="1"/>
          </p:nvPr>
        </p:nvSpPr>
        <p:spPr>
          <a:xfrm>
            <a:off x="5172393" y="1620266"/>
            <a:ext cx="6699151" cy="4351339"/>
          </a:xfrm>
          <a:prstGeom prst="rect">
            <a:avLst/>
          </a:prstGeom>
        </p:spPr>
        <p:txBody>
          <a:bodyPr/>
          <a:lstStyle/>
          <a:p>
            <a:pPr marL="201168" indent="-201168" defTabSz="804672">
              <a:spcBef>
                <a:spcPts val="800"/>
              </a:spcBef>
              <a:defRPr sz="2464">
                <a:solidFill>
                  <a:srgbClr val="FFFFFF"/>
                </a:solidFill>
              </a:defRPr>
            </a:pPr>
            <a:r>
              <a:t>Articles about new songs</a:t>
            </a:r>
          </a:p>
          <a:p>
            <a:pPr marL="201168" indent="-201168" defTabSz="804672">
              <a:spcBef>
                <a:spcPts val="800"/>
              </a:spcBef>
              <a:defRPr sz="2464">
                <a:solidFill>
                  <a:srgbClr val="FFFFFF"/>
                </a:solidFill>
              </a:defRPr>
            </a:pPr>
            <a:r>
              <a:t>News about artists and their concerts</a:t>
            </a:r>
          </a:p>
          <a:p>
            <a:pPr marL="201168" indent="-201168" defTabSz="804672">
              <a:spcBef>
                <a:spcPts val="800"/>
              </a:spcBef>
              <a:defRPr sz="2464">
                <a:solidFill>
                  <a:srgbClr val="FFFFFF"/>
                </a:solidFill>
              </a:defRPr>
            </a:pPr>
            <a:r>
              <a:t>Interviews </a:t>
            </a:r>
          </a:p>
          <a:p>
            <a:pPr marL="201168" indent="-201168" defTabSz="804672">
              <a:spcBef>
                <a:spcPts val="800"/>
              </a:spcBef>
              <a:defRPr sz="2464">
                <a:solidFill>
                  <a:srgbClr val="FFFFFF"/>
                </a:solidFill>
              </a:defRPr>
            </a:pPr>
            <a:r>
              <a:t>Articles about new artists and groups</a:t>
            </a:r>
          </a:p>
          <a:p>
            <a:pPr marL="201168" indent="-201168" defTabSz="804672">
              <a:spcBef>
                <a:spcPts val="800"/>
              </a:spcBef>
              <a:defRPr sz="2464">
                <a:solidFill>
                  <a:srgbClr val="FFFFFF"/>
                </a:solidFill>
              </a:defRPr>
            </a:pPr>
            <a:r>
              <a:t>Best playlists for you</a:t>
            </a:r>
          </a:p>
          <a:p>
            <a:pPr marL="201168" indent="-201168" defTabSz="804672">
              <a:spcBef>
                <a:spcPts val="800"/>
              </a:spcBef>
              <a:defRPr sz="2464">
                <a:solidFill>
                  <a:srgbClr val="FFFFFF"/>
                </a:solidFill>
              </a:defRPr>
            </a:pPr>
            <a:r>
              <a:t>These appeal to my target audience because young people find being popular and technology important.</a:t>
            </a:r>
          </a:p>
          <a:p>
            <a:pPr marL="201168" indent="-201168" defTabSz="804672">
              <a:spcBef>
                <a:spcPts val="800"/>
              </a:spcBef>
              <a:defRPr sz="2464">
                <a:solidFill>
                  <a:srgbClr val="FFFFFF"/>
                </a:solidFill>
              </a:defRPr>
            </a:pPr>
            <a:r>
              <a:t>These articles give them an opportunity to find out what is popular in order them to fulfil their esteem needs </a:t>
            </a:r>
          </a:p>
        </p:txBody>
      </p:sp>
      <p:pic>
        <p:nvPicPr>
          <p:cNvPr id="187" name="pasted-image.png"/>
          <p:cNvPicPr>
            <a:picLocks noChangeAspect="1"/>
          </p:cNvPicPr>
          <p:nvPr/>
        </p:nvPicPr>
        <p:blipFill>
          <a:blip r:embed="rId3">
            <a:extLst/>
          </a:blip>
          <a:stretch>
            <a:fillRect/>
          </a:stretch>
        </p:blipFill>
        <p:spPr>
          <a:xfrm>
            <a:off x="288644" y="1387995"/>
            <a:ext cx="4685746" cy="2249158"/>
          </a:xfrm>
          <a:prstGeom prst="rect">
            <a:avLst/>
          </a:prstGeom>
          <a:ln w="12700">
            <a:miter lim="400000"/>
          </a:ln>
        </p:spPr>
      </p:pic>
      <p:sp>
        <p:nvSpPr>
          <p:cNvPr id="188" name="Shape 188"/>
          <p:cNvSpPr/>
          <p:nvPr/>
        </p:nvSpPr>
        <p:spPr>
          <a:xfrm>
            <a:off x="1082994" y="3585117"/>
            <a:ext cx="3097045" cy="4216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200">
                <a:solidFill>
                  <a:srgbClr val="FFFFFF"/>
                </a:solidFill>
              </a:defRPr>
            </a:lvl1pPr>
          </a:lstStyle>
          <a:p>
            <a:pPr/>
            <a:r>
              <a:t>Top downloaded albums</a:t>
            </a:r>
          </a:p>
        </p:txBody>
      </p:sp>
      <p:pic>
        <p:nvPicPr>
          <p:cNvPr id="189" name="pasted-image.png"/>
          <p:cNvPicPr>
            <a:picLocks noChangeAspect="1"/>
          </p:cNvPicPr>
          <p:nvPr/>
        </p:nvPicPr>
        <p:blipFill>
          <a:blip r:embed="rId4">
            <a:extLst/>
          </a:blip>
          <a:stretch>
            <a:fillRect/>
          </a:stretch>
        </p:blipFill>
        <p:spPr>
          <a:xfrm>
            <a:off x="1545592" y="4436268"/>
            <a:ext cx="1325564" cy="1325564"/>
          </a:xfrm>
          <a:prstGeom prst="rect">
            <a:avLst/>
          </a:prstGeom>
          <a:ln w="12700">
            <a:miter lim="400000"/>
          </a:ln>
        </p:spPr>
      </p:pic>
      <p:sp>
        <p:nvSpPr>
          <p:cNvPr id="190" name="Shape 190"/>
          <p:cNvSpPr/>
          <p:nvPr/>
        </p:nvSpPr>
        <p:spPr>
          <a:xfrm>
            <a:off x="2879897" y="4869181"/>
            <a:ext cx="443341" cy="4597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500">
                <a:solidFill>
                  <a:srgbClr val="FFFFFF"/>
                </a:solidFill>
              </a:defRPr>
            </a:lvl1pPr>
          </a:lstStyle>
          <a:p>
            <a:pPr/>
            <a:r>
              <a:t>VS</a:t>
            </a:r>
          </a:p>
        </p:txBody>
      </p:sp>
      <p:pic>
        <p:nvPicPr>
          <p:cNvPr id="191" name="pasted-image.png"/>
          <p:cNvPicPr>
            <a:picLocks noChangeAspect="1"/>
          </p:cNvPicPr>
          <p:nvPr/>
        </p:nvPicPr>
        <p:blipFill>
          <a:blip r:embed="rId5">
            <a:extLst/>
          </a:blip>
          <a:stretch>
            <a:fillRect/>
          </a:stretch>
        </p:blipFill>
        <p:spPr>
          <a:xfrm>
            <a:off x="3327332" y="4436268"/>
            <a:ext cx="1325564" cy="1325564"/>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3" name="image2.jpg" descr="E:\Media\Music Magazine Research\Pitch\abstract-music-rock-bw.jpg"/>
          <p:cNvPicPr>
            <a:picLocks noChangeAspect="1"/>
          </p:cNvPicPr>
          <p:nvPr/>
        </p:nvPicPr>
        <p:blipFill>
          <a:blip r:embed="rId2">
            <a:extLst/>
          </a:blip>
          <a:stretch>
            <a:fillRect/>
          </a:stretch>
        </p:blipFill>
        <p:spPr>
          <a:xfrm>
            <a:off x="-1096" y="-1286587"/>
            <a:ext cx="12194192" cy="8129462"/>
          </a:xfrm>
          <a:prstGeom prst="rect">
            <a:avLst/>
          </a:prstGeom>
          <a:ln w="12700">
            <a:miter lim="400000"/>
          </a:ln>
        </p:spPr>
      </p:pic>
      <p:sp>
        <p:nvSpPr>
          <p:cNvPr id="194" name="Shape 194"/>
          <p:cNvSpPr/>
          <p:nvPr>
            <p:ph type="title"/>
          </p:nvPr>
        </p:nvSpPr>
        <p:spPr>
          <a:prstGeom prst="rect">
            <a:avLst/>
          </a:prstGeom>
        </p:spPr>
        <p:txBody>
          <a:bodyPr/>
          <a:lstStyle>
            <a:lvl1pPr defTabSz="877822">
              <a:defRPr b="1" sz="4200">
                <a:solidFill>
                  <a:srgbClr val="FFFFFF"/>
                </a:solidFill>
              </a:defRPr>
            </a:lvl1pPr>
          </a:lstStyle>
          <a:p>
            <a:pPr/>
            <a:r>
              <a:t>What will the double page spread cover?</a:t>
            </a:r>
          </a:p>
        </p:txBody>
      </p:sp>
      <p:sp>
        <p:nvSpPr>
          <p:cNvPr id="195" name="Shape 195"/>
          <p:cNvSpPr/>
          <p:nvPr>
            <p:ph type="body" sz="half" idx="1"/>
          </p:nvPr>
        </p:nvSpPr>
        <p:spPr>
          <a:xfrm>
            <a:off x="838200" y="1387069"/>
            <a:ext cx="10515600" cy="2387998"/>
          </a:xfrm>
          <a:prstGeom prst="rect">
            <a:avLst/>
          </a:prstGeom>
        </p:spPr>
        <p:txBody>
          <a:bodyPr/>
          <a:lstStyle/>
          <a:p>
            <a:pPr>
              <a:defRPr>
                <a:solidFill>
                  <a:srgbClr val="FFFFFF"/>
                </a:solidFill>
              </a:defRPr>
            </a:pPr>
            <a:r>
              <a:t>An article about a new group, including how they got their song on the charts.</a:t>
            </a:r>
          </a:p>
          <a:p>
            <a:pPr lvl="1" marL="0" indent="228600">
              <a:buSzTx/>
              <a:buFontTx/>
              <a:buNone/>
              <a:defRPr>
                <a:solidFill>
                  <a:srgbClr val="FFFFFF"/>
                </a:solidFill>
              </a:defRPr>
            </a:pPr>
            <a:r>
              <a:t>OR</a:t>
            </a:r>
          </a:p>
          <a:p>
            <a:pPr>
              <a:defRPr>
                <a:solidFill>
                  <a:srgbClr val="FFFFFF"/>
                </a:solidFill>
              </a:defRPr>
            </a:pPr>
            <a:r>
              <a:t>Interview with a new solo artist, about their first experience of being on the charts.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7" name="image2.jpg" descr="E:\Media\Music Magazine Research\Pitch\abstract-music-rock-bw.jpg"/>
          <p:cNvPicPr>
            <a:picLocks noChangeAspect="1"/>
          </p:cNvPicPr>
          <p:nvPr/>
        </p:nvPicPr>
        <p:blipFill>
          <a:blip r:embed="rId2">
            <a:extLst/>
          </a:blip>
          <a:stretch>
            <a:fillRect/>
          </a:stretch>
        </p:blipFill>
        <p:spPr>
          <a:xfrm>
            <a:off x="-1096" y="-1273887"/>
            <a:ext cx="12194192" cy="8129462"/>
          </a:xfrm>
          <a:prstGeom prst="rect">
            <a:avLst/>
          </a:prstGeom>
          <a:ln w="12700">
            <a:miter lim="400000"/>
          </a:ln>
        </p:spPr>
      </p:pic>
      <p:sp>
        <p:nvSpPr>
          <p:cNvPr id="198" name="Shape 198"/>
          <p:cNvSpPr/>
          <p:nvPr>
            <p:ph type="title"/>
          </p:nvPr>
        </p:nvSpPr>
        <p:spPr>
          <a:xfrm>
            <a:off x="2669610" y="1082271"/>
            <a:ext cx="6852780" cy="3391746"/>
          </a:xfrm>
          <a:prstGeom prst="rect">
            <a:avLst/>
          </a:prstGeom>
        </p:spPr>
        <p:txBody>
          <a:bodyPr/>
          <a:lstStyle>
            <a:lvl1pPr defTabSz="877822">
              <a:defRPr b="1" sz="10800">
                <a:solidFill>
                  <a:srgbClr val="FFFFFF"/>
                </a:solidFill>
              </a:defRPr>
            </a:lvl1pPr>
          </a:lstStyle>
          <a:p>
            <a:pPr/>
            <a:r>
              <a:t>Questions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6" name="image2.jpg" descr="E:\Media\Music Magazine Research\Pitch\abstract-music-rock-bw.jpg"/>
          <p:cNvPicPr>
            <a:picLocks noChangeAspect="1"/>
          </p:cNvPicPr>
          <p:nvPr/>
        </p:nvPicPr>
        <p:blipFill>
          <a:blip r:embed="rId2">
            <a:extLst/>
          </a:blip>
          <a:stretch>
            <a:fillRect/>
          </a:stretch>
        </p:blipFill>
        <p:spPr>
          <a:xfrm>
            <a:off x="-1552575" y="0"/>
            <a:ext cx="15297150" cy="10198100"/>
          </a:xfrm>
          <a:prstGeom prst="rect">
            <a:avLst/>
          </a:prstGeom>
          <a:ln w="12700">
            <a:miter lim="400000"/>
          </a:ln>
        </p:spPr>
      </p:pic>
      <p:sp>
        <p:nvSpPr>
          <p:cNvPr id="117" name="Shape 117"/>
          <p:cNvSpPr/>
          <p:nvPr>
            <p:ph type="title"/>
          </p:nvPr>
        </p:nvSpPr>
        <p:spPr>
          <a:prstGeom prst="rect">
            <a:avLst/>
          </a:prstGeom>
        </p:spPr>
        <p:txBody>
          <a:bodyPr/>
          <a:lstStyle>
            <a:lvl1pPr>
              <a:defRPr b="1">
                <a:solidFill>
                  <a:srgbClr val="FFFFFF"/>
                </a:solidFill>
                <a:latin typeface="Aharoni"/>
                <a:ea typeface="Aharoni"/>
                <a:cs typeface="Aharoni"/>
                <a:sym typeface="Aharoni"/>
              </a:defRPr>
            </a:lvl1pPr>
          </a:lstStyle>
          <a:p>
            <a:pPr/>
            <a:r>
              <a:t>Genre</a:t>
            </a:r>
          </a:p>
        </p:txBody>
      </p:sp>
      <p:sp>
        <p:nvSpPr>
          <p:cNvPr id="118" name="Shape 118"/>
          <p:cNvSpPr/>
          <p:nvPr>
            <p:ph type="body" idx="1"/>
          </p:nvPr>
        </p:nvSpPr>
        <p:spPr>
          <a:xfrm>
            <a:off x="838200" y="2082962"/>
            <a:ext cx="10515600" cy="4351339"/>
          </a:xfrm>
          <a:prstGeom prst="rect">
            <a:avLst/>
          </a:prstGeom>
        </p:spPr>
        <p:txBody>
          <a:bodyPr/>
          <a:lstStyle/>
          <a:p>
            <a:pPr>
              <a:defRPr b="1" sz="4000">
                <a:solidFill>
                  <a:srgbClr val="FFFFFF"/>
                </a:solidFill>
                <a:latin typeface="Aharoni"/>
                <a:ea typeface="Aharoni"/>
                <a:cs typeface="Aharoni"/>
                <a:sym typeface="Aharoni"/>
              </a:defRPr>
            </a:pPr>
            <a:r>
              <a:t>Popular  music, top 20.</a:t>
            </a:r>
          </a:p>
          <a:p>
            <a:pPr>
              <a:defRPr b="1" sz="4000">
                <a:solidFill>
                  <a:srgbClr val="FFFFFF"/>
                </a:solidFill>
                <a:latin typeface="Aharoni"/>
                <a:ea typeface="Aharoni"/>
                <a:cs typeface="Aharoni"/>
                <a:sym typeface="Aharoni"/>
              </a:defRPr>
            </a:pPr>
            <a:r>
              <a:t>For students, 16-18</a:t>
            </a:r>
          </a:p>
          <a:p>
            <a:pPr>
              <a:defRPr b="1" sz="4000">
                <a:solidFill>
                  <a:srgbClr val="FFFFFF"/>
                </a:solidFill>
                <a:latin typeface="Aharoni"/>
                <a:ea typeface="Aharoni"/>
                <a:cs typeface="Aharoni"/>
                <a:sym typeface="Aharoni"/>
              </a:defRPr>
            </a:pPr>
            <a:r>
              <a:t>Similar publications include: Billboard, Vibe and Blender</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xfrm>
            <a:off x="838200" y="517525"/>
            <a:ext cx="10515600" cy="1325563"/>
          </a:xfrm>
          <a:prstGeom prst="rect">
            <a:avLst/>
          </a:prstGeom>
        </p:spPr>
        <p:txBody>
          <a:bodyPr/>
          <a:lstStyle/>
          <a:p>
            <a:pPr/>
            <a:r>
              <a:t>Genre</a:t>
            </a:r>
          </a:p>
        </p:txBody>
      </p:sp>
      <p:sp>
        <p:nvSpPr>
          <p:cNvPr id="121" name="Shape 121"/>
          <p:cNvSpPr/>
          <p:nvPr>
            <p:ph type="body" idx="1"/>
          </p:nvPr>
        </p:nvSpPr>
        <p:spPr>
          <a:prstGeom prst="rect">
            <a:avLst/>
          </a:prstGeom>
        </p:spPr>
        <p:txBody>
          <a:bodyPr/>
          <a:lstStyle/>
          <a:p>
            <a:pPr/>
          </a:p>
        </p:txBody>
      </p:sp>
      <p:pic>
        <p:nvPicPr>
          <p:cNvPr id="122" name="image2.jpg" descr="E:\Media\Music Magazine Research\Pitch\abstract-music-rock-bw.jpg"/>
          <p:cNvPicPr>
            <a:picLocks noChangeAspect="1"/>
          </p:cNvPicPr>
          <p:nvPr/>
        </p:nvPicPr>
        <p:blipFill>
          <a:blip r:embed="rId2">
            <a:extLst/>
          </a:blip>
          <a:stretch>
            <a:fillRect/>
          </a:stretch>
        </p:blipFill>
        <p:spPr>
          <a:xfrm>
            <a:off x="-1552575" y="0"/>
            <a:ext cx="15297150" cy="10198100"/>
          </a:xfrm>
          <a:prstGeom prst="rect">
            <a:avLst/>
          </a:prstGeom>
          <a:ln w="12700">
            <a:miter lim="400000"/>
          </a:ln>
        </p:spPr>
      </p:pic>
      <p:pic>
        <p:nvPicPr>
          <p:cNvPr id="123" name="image1.png"/>
          <p:cNvPicPr>
            <a:picLocks noChangeAspect="1"/>
          </p:cNvPicPr>
          <p:nvPr/>
        </p:nvPicPr>
        <p:blipFill>
          <a:blip r:embed="rId3">
            <a:extLst/>
          </a:blip>
          <a:stretch>
            <a:fillRect/>
          </a:stretch>
        </p:blipFill>
        <p:spPr>
          <a:xfrm>
            <a:off x="109537" y="469900"/>
            <a:ext cx="4085324" cy="5067300"/>
          </a:xfrm>
          <a:prstGeom prst="rect">
            <a:avLst/>
          </a:prstGeom>
          <a:ln w="12700">
            <a:miter lim="400000"/>
          </a:ln>
        </p:spPr>
      </p:pic>
      <p:pic>
        <p:nvPicPr>
          <p:cNvPr id="124" name="image2.png"/>
          <p:cNvPicPr>
            <a:picLocks noChangeAspect="1"/>
          </p:cNvPicPr>
          <p:nvPr/>
        </p:nvPicPr>
        <p:blipFill>
          <a:blip r:embed="rId4">
            <a:extLst/>
          </a:blip>
          <a:stretch>
            <a:fillRect/>
          </a:stretch>
        </p:blipFill>
        <p:spPr>
          <a:xfrm>
            <a:off x="4400994" y="469900"/>
            <a:ext cx="3739706" cy="5067300"/>
          </a:xfrm>
          <a:prstGeom prst="rect">
            <a:avLst/>
          </a:prstGeom>
          <a:ln w="12700">
            <a:miter lim="400000"/>
          </a:ln>
        </p:spPr>
      </p:pic>
      <p:pic>
        <p:nvPicPr>
          <p:cNvPr id="125" name="image3.png"/>
          <p:cNvPicPr>
            <a:picLocks noChangeAspect="1"/>
          </p:cNvPicPr>
          <p:nvPr/>
        </p:nvPicPr>
        <p:blipFill>
          <a:blip r:embed="rId5">
            <a:extLst/>
          </a:blip>
          <a:stretch>
            <a:fillRect/>
          </a:stretch>
        </p:blipFill>
        <p:spPr>
          <a:xfrm>
            <a:off x="8339042" y="469900"/>
            <a:ext cx="3725958" cy="50673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nvSpPr>
        <p:spPr>
          <a:xfrm>
            <a:off x="937434" y="544745"/>
            <a:ext cx="5228017" cy="764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ct val="90000"/>
              </a:lnSpc>
              <a:defRPr b="1" sz="4400">
                <a:latin typeface="Aharoni"/>
                <a:ea typeface="Aharoni"/>
                <a:cs typeface="Aharoni"/>
                <a:sym typeface="Aharoni"/>
              </a:defRPr>
            </a:lvl1pPr>
          </a:lstStyle>
          <a:p>
            <a:pPr/>
            <a:r>
              <a:t>Notes for Examiner</a:t>
            </a:r>
          </a:p>
        </p:txBody>
      </p:sp>
      <p:sp>
        <p:nvSpPr>
          <p:cNvPr id="128" name="Shape 128"/>
          <p:cNvSpPr/>
          <p:nvPr/>
        </p:nvSpPr>
        <p:spPr>
          <a:xfrm>
            <a:off x="720298" y="1927339"/>
            <a:ext cx="11428634" cy="43433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8600" indent="-228600">
              <a:lnSpc>
                <a:spcPct val="90000"/>
              </a:lnSpc>
              <a:spcBef>
                <a:spcPts val="1000"/>
              </a:spcBef>
              <a:buSzPct val="100000"/>
              <a:buFont typeface="Arial"/>
              <a:buChar char="•"/>
              <a:defRPr b="1" sz="2000">
                <a:latin typeface="Aharoni"/>
                <a:ea typeface="Aharoni"/>
                <a:cs typeface="Aharoni"/>
                <a:sym typeface="Aharoni"/>
              </a:defRPr>
            </a:pPr>
            <a:r>
              <a:t>Billboard. I have been influenced by the design of the headline font and simple front cover layout. I especially feel that the bright colours in the headline represent my young target audience well. I feel that the puff is a powerful way of presenting information to the audience.</a:t>
            </a:r>
          </a:p>
          <a:p>
            <a:pPr marL="228600" indent="-228600">
              <a:lnSpc>
                <a:spcPct val="90000"/>
              </a:lnSpc>
              <a:spcBef>
                <a:spcPts val="1000"/>
              </a:spcBef>
              <a:buSzPct val="100000"/>
              <a:buFont typeface="Arial"/>
              <a:buChar char="•"/>
              <a:defRPr b="1" sz="2000">
                <a:latin typeface="Aharoni"/>
                <a:ea typeface="Aharoni"/>
                <a:cs typeface="Aharoni"/>
                <a:sym typeface="Aharoni"/>
              </a:defRPr>
            </a:pPr>
            <a:r>
              <a:t>Vibe. From this, I like the clean layout of the front cover. I like the bright blue background and how it goes well with the classy and sophisticated black and white picture. I especially like the three colour simple colour scheme.</a:t>
            </a:r>
          </a:p>
          <a:p>
            <a:pPr marL="228600" indent="-228600">
              <a:lnSpc>
                <a:spcPct val="90000"/>
              </a:lnSpc>
              <a:spcBef>
                <a:spcPts val="1000"/>
              </a:spcBef>
              <a:buSzPct val="100000"/>
              <a:buFont typeface="Arial"/>
              <a:buChar char="•"/>
              <a:defRPr b="1" sz="2000">
                <a:latin typeface="Aharoni"/>
                <a:ea typeface="Aharoni"/>
                <a:cs typeface="Aharoni"/>
                <a:sym typeface="Aharoni"/>
              </a:defRPr>
            </a:pPr>
            <a:r>
              <a:t>Blender. The way that the cover model is in front of the headline makes the magazine look popular and stylish. Instantly recognisable. The cover model is wearing clothing which matches the colour theme of the front cover. This overall looks attractive to the target audience because of the bright colours and simple, short amounts of text neatly dotted around the page.</a:t>
            </a:r>
          </a:p>
          <a:p>
            <a:pPr>
              <a:lnSpc>
                <a:spcPct val="90000"/>
              </a:lnSpc>
              <a:spcBef>
                <a:spcPts val="1000"/>
              </a:spcBef>
              <a:defRPr b="1" sz="2000">
                <a:latin typeface="Aharoni"/>
                <a:ea typeface="Aharoni"/>
                <a:cs typeface="Aharoni"/>
                <a:sym typeface="Aharoni"/>
              </a:defRPr>
            </a:pPr>
            <a:r>
              <a:t>All three of these are American. Therefore from my research, I have concluded that there is a gap in the market in the UK for this kind of magazine.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image2.jpg" descr="E:\Media\Music Magazine Research\Pitch\abstract-music-rock-bw.jpg"/>
          <p:cNvPicPr>
            <a:picLocks noChangeAspect="1"/>
          </p:cNvPicPr>
          <p:nvPr/>
        </p:nvPicPr>
        <p:blipFill>
          <a:blip r:embed="rId2">
            <a:extLst/>
          </a:blip>
          <a:stretch>
            <a:fillRect/>
          </a:stretch>
        </p:blipFill>
        <p:spPr>
          <a:xfrm>
            <a:off x="-1552575" y="0"/>
            <a:ext cx="15297150" cy="10198100"/>
          </a:xfrm>
          <a:prstGeom prst="rect">
            <a:avLst/>
          </a:prstGeom>
          <a:ln w="12700">
            <a:miter lim="400000"/>
          </a:ln>
        </p:spPr>
      </p:pic>
      <p:sp>
        <p:nvSpPr>
          <p:cNvPr id="131" name="Shape 131"/>
          <p:cNvSpPr/>
          <p:nvPr>
            <p:ph type="title"/>
          </p:nvPr>
        </p:nvSpPr>
        <p:spPr>
          <a:prstGeom prst="rect">
            <a:avLst/>
          </a:prstGeom>
        </p:spPr>
        <p:txBody>
          <a:bodyPr/>
          <a:lstStyle>
            <a:lvl1pPr>
              <a:defRPr b="1">
                <a:solidFill>
                  <a:srgbClr val="FFFFFF"/>
                </a:solidFill>
                <a:latin typeface="Aharoni"/>
                <a:ea typeface="Aharoni"/>
                <a:cs typeface="Aharoni"/>
                <a:sym typeface="Aharoni"/>
              </a:defRPr>
            </a:lvl1pPr>
          </a:lstStyle>
          <a:p>
            <a:pPr/>
            <a:r>
              <a:t>Institution</a:t>
            </a:r>
          </a:p>
        </p:txBody>
      </p:sp>
      <p:sp>
        <p:nvSpPr>
          <p:cNvPr id="132" name="Shape 132"/>
          <p:cNvSpPr/>
          <p:nvPr>
            <p:ph type="body" idx="1"/>
          </p:nvPr>
        </p:nvSpPr>
        <p:spPr>
          <a:prstGeom prst="rect">
            <a:avLst/>
          </a:prstGeom>
        </p:spPr>
        <p:txBody>
          <a:bodyPr/>
          <a:lstStyle/>
          <a:p>
            <a:pPr>
              <a:defRPr b="1" sz="4000">
                <a:solidFill>
                  <a:srgbClr val="FFFFFF"/>
                </a:solidFill>
                <a:latin typeface="Aharoni"/>
                <a:ea typeface="Aharoni"/>
                <a:cs typeface="Aharoni"/>
                <a:sym typeface="Aharoni"/>
              </a:defRPr>
            </a:pPr>
            <a:r>
              <a:t> Immediate Media</a:t>
            </a:r>
          </a:p>
          <a:p>
            <a:pPr>
              <a:defRPr b="1" sz="4000">
                <a:solidFill>
                  <a:srgbClr val="FFFFFF"/>
                </a:solidFill>
                <a:latin typeface="Aharoni"/>
                <a:ea typeface="Aharoni"/>
                <a:cs typeface="Aharoni"/>
                <a:sym typeface="Aharoni"/>
              </a:defRPr>
            </a:pPr>
            <a:r>
              <a:t>Gap in the market</a:t>
            </a:r>
          </a:p>
          <a:p>
            <a:pPr>
              <a:defRPr b="1" sz="4000">
                <a:solidFill>
                  <a:srgbClr val="FFFFFF"/>
                </a:solidFill>
                <a:latin typeface="Aharoni"/>
                <a:ea typeface="Aharoni"/>
                <a:cs typeface="Aharoni"/>
                <a:sym typeface="Aharoni"/>
              </a:defRPr>
            </a:pPr>
            <a:r>
              <a:t>New audience group</a:t>
            </a:r>
          </a:p>
        </p:txBody>
      </p:sp>
      <p:pic>
        <p:nvPicPr>
          <p:cNvPr id="133" name="Screengrab One.png"/>
          <p:cNvPicPr>
            <a:picLocks noChangeAspect="1"/>
          </p:cNvPicPr>
          <p:nvPr/>
        </p:nvPicPr>
        <p:blipFill>
          <a:blip r:embed="rId3">
            <a:extLst/>
          </a:blip>
          <a:stretch>
            <a:fillRect/>
          </a:stretch>
        </p:blipFill>
        <p:spPr>
          <a:xfrm>
            <a:off x="7401406" y="4223330"/>
            <a:ext cx="7430477" cy="3472771"/>
          </a:xfrm>
          <a:prstGeom prst="rect">
            <a:avLst/>
          </a:prstGeom>
          <a:ln w="12700">
            <a:miter lim="400000"/>
          </a:ln>
        </p:spPr>
      </p:pic>
      <p:pic>
        <p:nvPicPr>
          <p:cNvPr id="134" name="Screengrab Two.png"/>
          <p:cNvPicPr>
            <a:picLocks noChangeAspect="1"/>
          </p:cNvPicPr>
          <p:nvPr/>
        </p:nvPicPr>
        <p:blipFill>
          <a:blip r:embed="rId4">
            <a:extLst/>
          </a:blip>
          <a:stretch>
            <a:fillRect/>
          </a:stretch>
        </p:blipFill>
        <p:spPr>
          <a:xfrm>
            <a:off x="-85110" y="4222772"/>
            <a:ext cx="7593689" cy="3499286"/>
          </a:xfrm>
          <a:prstGeom prst="rect">
            <a:avLst/>
          </a:prstGeom>
          <a:ln w="12700">
            <a:miter lim="400000"/>
          </a:ln>
        </p:spPr>
      </p:pic>
      <p:pic>
        <p:nvPicPr>
          <p:cNvPr id="135" name="Screengrab Three.png"/>
          <p:cNvPicPr>
            <a:picLocks noChangeAspect="1"/>
          </p:cNvPicPr>
          <p:nvPr/>
        </p:nvPicPr>
        <p:blipFill>
          <a:blip r:embed="rId5">
            <a:extLst/>
          </a:blip>
          <a:stretch>
            <a:fillRect/>
          </a:stretch>
        </p:blipFill>
        <p:spPr>
          <a:xfrm>
            <a:off x="9089420" y="-54841"/>
            <a:ext cx="3158230" cy="435133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nvSpPr>
        <p:spPr>
          <a:xfrm>
            <a:off x="937434" y="544745"/>
            <a:ext cx="5228017" cy="764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ct val="90000"/>
              </a:lnSpc>
              <a:defRPr b="1" sz="4400">
                <a:latin typeface="Aharoni"/>
                <a:ea typeface="Aharoni"/>
                <a:cs typeface="Aharoni"/>
                <a:sym typeface="Aharoni"/>
              </a:defRPr>
            </a:lvl1pPr>
          </a:lstStyle>
          <a:p>
            <a:pPr/>
            <a:r>
              <a:t>Notes for Examiner</a:t>
            </a:r>
          </a:p>
        </p:txBody>
      </p:sp>
      <p:sp>
        <p:nvSpPr>
          <p:cNvPr id="138" name="Shape 138"/>
          <p:cNvSpPr/>
          <p:nvPr/>
        </p:nvSpPr>
        <p:spPr>
          <a:xfrm>
            <a:off x="720297" y="1459231"/>
            <a:ext cx="10751406" cy="428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8600" indent="-228600">
              <a:lnSpc>
                <a:spcPct val="90000"/>
              </a:lnSpc>
              <a:spcBef>
                <a:spcPts val="1000"/>
              </a:spcBef>
              <a:buSzPct val="100000"/>
              <a:buFont typeface="Arial"/>
              <a:buChar char="•"/>
              <a:defRPr b="1" sz="2500">
                <a:latin typeface="Aharoni"/>
                <a:ea typeface="Aharoni"/>
                <a:cs typeface="Aharoni"/>
                <a:sym typeface="Aharoni"/>
              </a:defRPr>
            </a:pPr>
            <a:r>
              <a:t>Through my research, looking into the brands of the top five publishers in the UK, I have come to the conclusion that Immediate Media would be the most suitable institution for my magazine.</a:t>
            </a:r>
          </a:p>
          <a:p>
            <a:pPr marL="228600" indent="-228600">
              <a:lnSpc>
                <a:spcPct val="90000"/>
              </a:lnSpc>
              <a:spcBef>
                <a:spcPts val="1000"/>
              </a:spcBef>
              <a:buSzPct val="100000"/>
              <a:buFont typeface="Arial"/>
              <a:buChar char="•"/>
              <a:defRPr b="1" sz="2500">
                <a:latin typeface="Aharoni"/>
                <a:ea typeface="Aharoni"/>
                <a:cs typeface="Aharoni"/>
                <a:sym typeface="Aharoni"/>
              </a:defRPr>
            </a:pPr>
            <a:r>
              <a:t>This is because, as I mentioned in the previous notes slide, there is a gap in the market in the UK for this type of music magazine.</a:t>
            </a:r>
          </a:p>
          <a:p>
            <a:pPr marL="228600" indent="-228600">
              <a:lnSpc>
                <a:spcPct val="90000"/>
              </a:lnSpc>
              <a:spcBef>
                <a:spcPts val="1000"/>
              </a:spcBef>
              <a:buSzPct val="100000"/>
              <a:buFont typeface="Arial"/>
              <a:buChar char="•"/>
              <a:defRPr b="1" sz="2500">
                <a:latin typeface="Aharoni"/>
                <a:ea typeface="Aharoni"/>
                <a:cs typeface="Aharoni"/>
                <a:sym typeface="Aharoni"/>
              </a:defRPr>
            </a:pPr>
            <a:r>
              <a:t>This publisher has not yet produced such a magazine, therefore I would be filling a gap in their market and providing a new, younger generation audience for their products.</a:t>
            </a:r>
          </a:p>
          <a:p>
            <a:pPr marL="228600" indent="-228600">
              <a:lnSpc>
                <a:spcPct val="90000"/>
              </a:lnSpc>
              <a:spcBef>
                <a:spcPts val="1000"/>
              </a:spcBef>
              <a:buSzPct val="100000"/>
              <a:buFont typeface="Arial"/>
              <a:buChar char="•"/>
              <a:defRPr b="1" sz="2500">
                <a:latin typeface="Aharoni"/>
                <a:ea typeface="Aharoni"/>
                <a:cs typeface="Aharoni"/>
                <a:sym typeface="Aharoni"/>
              </a:defRPr>
            </a:pPr>
            <a:r>
              <a:t>Therefore the audience that this institution would be obtaining is students, in the E category (students with no or little income) of the ABC1 demographics chart.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0" name="image2.jpg" descr="E:\Media\Music Magazine Research\Pitch\abstract-music-rock-bw.jpg"/>
          <p:cNvPicPr>
            <a:picLocks noChangeAspect="1"/>
          </p:cNvPicPr>
          <p:nvPr/>
        </p:nvPicPr>
        <p:blipFill>
          <a:blip r:embed="rId2">
            <a:extLst/>
          </a:blip>
          <a:stretch>
            <a:fillRect/>
          </a:stretch>
        </p:blipFill>
        <p:spPr>
          <a:xfrm>
            <a:off x="-1552575" y="0"/>
            <a:ext cx="15297150" cy="10198100"/>
          </a:xfrm>
          <a:prstGeom prst="rect">
            <a:avLst/>
          </a:prstGeom>
          <a:ln w="12700">
            <a:miter lim="400000"/>
          </a:ln>
        </p:spPr>
      </p:pic>
      <p:sp>
        <p:nvSpPr>
          <p:cNvPr id="141" name="Shape 141"/>
          <p:cNvSpPr/>
          <p:nvPr>
            <p:ph type="title"/>
          </p:nvPr>
        </p:nvSpPr>
        <p:spPr>
          <a:prstGeom prst="rect">
            <a:avLst/>
          </a:prstGeom>
        </p:spPr>
        <p:txBody>
          <a:bodyPr/>
          <a:lstStyle>
            <a:lvl1pPr>
              <a:defRPr b="1">
                <a:solidFill>
                  <a:srgbClr val="FFFFFF"/>
                </a:solidFill>
                <a:latin typeface="Aharoni"/>
                <a:ea typeface="Aharoni"/>
                <a:cs typeface="Aharoni"/>
                <a:sym typeface="Aharoni"/>
              </a:defRPr>
            </a:lvl1pPr>
          </a:lstStyle>
          <a:p>
            <a:pPr/>
            <a:r>
              <a:t>Target Audience</a:t>
            </a:r>
          </a:p>
        </p:txBody>
      </p:sp>
      <p:sp>
        <p:nvSpPr>
          <p:cNvPr id="142" name="Shape 142"/>
          <p:cNvSpPr/>
          <p:nvPr>
            <p:ph type="body" idx="1"/>
          </p:nvPr>
        </p:nvSpPr>
        <p:spPr>
          <a:prstGeom prst="rect">
            <a:avLst/>
          </a:prstGeom>
        </p:spPr>
        <p:txBody>
          <a:bodyPr/>
          <a:lstStyle/>
          <a:p>
            <a:pPr>
              <a:defRPr b="1">
                <a:solidFill>
                  <a:srgbClr val="FFFFFF"/>
                </a:solidFill>
                <a:latin typeface="Aharoni"/>
                <a:ea typeface="Aharoni"/>
                <a:cs typeface="Aharoni"/>
                <a:sym typeface="Aharoni"/>
              </a:defRPr>
            </a:pPr>
            <a:r>
              <a:t>Students who are around 16-18 years old.</a:t>
            </a:r>
          </a:p>
          <a:p>
            <a:pPr>
              <a:defRPr b="1">
                <a:solidFill>
                  <a:srgbClr val="FFFFFF"/>
                </a:solidFill>
                <a:latin typeface="Aharoni"/>
                <a:ea typeface="Aharoni"/>
                <a:cs typeface="Aharoni"/>
                <a:sym typeface="Aharoni"/>
              </a:defRPr>
            </a:pPr>
            <a:r>
              <a:t>Interested in The music that is popular at the moment.</a:t>
            </a:r>
          </a:p>
          <a:p>
            <a:pPr>
              <a:defRPr b="1">
                <a:solidFill>
                  <a:srgbClr val="FFFFFF"/>
                </a:solidFill>
                <a:latin typeface="Aharoni"/>
                <a:ea typeface="Aharoni"/>
                <a:cs typeface="Aharoni"/>
                <a:sym typeface="Aharoni"/>
              </a:defRPr>
            </a:pPr>
            <a:r>
              <a:t>Male and Female.</a:t>
            </a:r>
          </a:p>
        </p:txBody>
      </p:sp>
      <p:pic>
        <p:nvPicPr>
          <p:cNvPr id="143" name="image4.png"/>
          <p:cNvPicPr>
            <a:picLocks noChangeAspect="1"/>
          </p:cNvPicPr>
          <p:nvPr/>
        </p:nvPicPr>
        <p:blipFill>
          <a:blip r:embed="rId3">
            <a:extLst/>
          </a:blip>
          <a:stretch>
            <a:fillRect/>
          </a:stretch>
        </p:blipFill>
        <p:spPr>
          <a:xfrm>
            <a:off x="4441678" y="2424933"/>
            <a:ext cx="6762751" cy="448983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nvSpPr>
        <p:spPr>
          <a:xfrm>
            <a:off x="937434" y="544745"/>
            <a:ext cx="5228017" cy="764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ct val="90000"/>
              </a:lnSpc>
              <a:defRPr b="1" sz="4400">
                <a:latin typeface="Aharoni"/>
                <a:ea typeface="Aharoni"/>
                <a:cs typeface="Aharoni"/>
                <a:sym typeface="Aharoni"/>
              </a:defRPr>
            </a:lvl1pPr>
          </a:lstStyle>
          <a:p>
            <a:pPr/>
            <a:r>
              <a:t>Notes for Examiner</a:t>
            </a:r>
          </a:p>
        </p:txBody>
      </p:sp>
      <p:sp>
        <p:nvSpPr>
          <p:cNvPr id="146" name="Shape 146"/>
          <p:cNvSpPr/>
          <p:nvPr/>
        </p:nvSpPr>
        <p:spPr>
          <a:xfrm>
            <a:off x="720298" y="1927339"/>
            <a:ext cx="10751403" cy="448690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8600" indent="-228600">
              <a:lnSpc>
                <a:spcPct val="90000"/>
              </a:lnSpc>
              <a:spcBef>
                <a:spcPts val="1000"/>
              </a:spcBef>
              <a:buSzPct val="100000"/>
              <a:buFont typeface="Arial"/>
              <a:buChar char="•"/>
              <a:defRPr b="1" sz="2400">
                <a:latin typeface="Aharoni"/>
                <a:ea typeface="Aharoni"/>
                <a:cs typeface="Aharoni"/>
                <a:sym typeface="Aharoni"/>
              </a:defRPr>
            </a:pPr>
            <a:r>
              <a:t>The target  audience for my magazine is in the E category of the ABC1 demographics chart. This means that the people who read my magazine are unemployed students with no or little source of income.</a:t>
            </a:r>
          </a:p>
          <a:p>
            <a:pPr marL="228600" indent="-228600">
              <a:lnSpc>
                <a:spcPct val="90000"/>
              </a:lnSpc>
              <a:spcBef>
                <a:spcPts val="1000"/>
              </a:spcBef>
              <a:buSzPct val="100000"/>
              <a:buFont typeface="Arial"/>
              <a:buChar char="•"/>
              <a:defRPr b="1" sz="2400">
                <a:latin typeface="Aharoni"/>
                <a:ea typeface="Aharoni"/>
                <a:cs typeface="Aharoni"/>
                <a:sym typeface="Aharoni"/>
              </a:defRPr>
            </a:pPr>
            <a:r>
              <a:t>People who are in full time education. This magazine will help them relax and relieve stress from exams. This means that my magazine will be stylish and a simple, modern layout.</a:t>
            </a:r>
          </a:p>
          <a:p>
            <a:pPr marL="228600" indent="-228600">
              <a:lnSpc>
                <a:spcPct val="90000"/>
              </a:lnSpc>
              <a:spcBef>
                <a:spcPts val="1000"/>
              </a:spcBef>
              <a:buSzPct val="100000"/>
              <a:buFont typeface="Arial"/>
              <a:buChar char="•"/>
              <a:defRPr b="1" sz="2400">
                <a:latin typeface="Aharoni"/>
                <a:ea typeface="Aharoni"/>
                <a:cs typeface="Aharoni"/>
                <a:sym typeface="Aharoni"/>
              </a:defRPr>
            </a:pPr>
            <a:r>
              <a:t>Physcographic: Strivers- people who find image and status as important in their lives, contented conformers- people who want to be popular, seem normal and to fit in with their piers.</a:t>
            </a:r>
          </a:p>
          <a:p>
            <a:pPr marL="228600" indent="-228600">
              <a:lnSpc>
                <a:spcPct val="90000"/>
              </a:lnSpc>
              <a:spcBef>
                <a:spcPts val="1000"/>
              </a:spcBef>
              <a:buSzPct val="100000"/>
              <a:buFont typeface="Arial"/>
              <a:buChar char="•"/>
              <a:defRPr b="1" sz="2400">
                <a:latin typeface="Aharoni"/>
                <a:ea typeface="Aharoni"/>
                <a:cs typeface="Aharoni"/>
                <a:sym typeface="Aharoni"/>
              </a:defRPr>
            </a:pPr>
            <a:r>
              <a:t>Maslow’s Heirachy of Needs: Esteem needs.</a:t>
            </a:r>
            <a:r>
              <a:t> </a:t>
            </a:r>
            <a:r>
              <a:t>provides opportunities for people to fit in with their piers and be happy around people in their age group.</a:t>
            </a:r>
          </a:p>
        </p:txBody>
      </p:sp>
      <p:sp>
        <p:nvSpPr>
          <p:cNvPr id="147" name="Shape 147"/>
          <p:cNvSpPr/>
          <p:nvPr/>
        </p:nvSpPr>
        <p:spPr>
          <a:xfrm>
            <a:off x="5826884" y="3249932"/>
            <a:ext cx="538232" cy="358137"/>
          </a:xfrm>
          <a:prstGeom prst="rect">
            <a:avLst/>
          </a:prstGeom>
          <a:ln w="12700">
            <a:miter lim="400000"/>
          </a:ln>
        </p:spPr>
        <p:txBody>
          <a:bodyPr wrap="none" lIns="45718" tIns="45718" rIns="45718" bIns="45718">
            <a:spAutoFit/>
          </a:bodyPr>
          <a:lstStyle/>
          <a:p>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prstGeom prst="rect">
            <a:avLst/>
          </a:prstGeom>
        </p:spPr>
        <p:txBody>
          <a:bodyPr/>
          <a:lstStyle/>
          <a:p>
            <a:pPr/>
            <a:r>
              <a:t>Genre</a:t>
            </a:r>
          </a:p>
        </p:txBody>
      </p:sp>
      <p:sp>
        <p:nvSpPr>
          <p:cNvPr id="150" name="Shape 150"/>
          <p:cNvSpPr/>
          <p:nvPr>
            <p:ph type="body" idx="1"/>
          </p:nvPr>
        </p:nvSpPr>
        <p:spPr>
          <a:prstGeom prst="rect">
            <a:avLst/>
          </a:prstGeom>
        </p:spPr>
        <p:txBody>
          <a:bodyPr/>
          <a:lstStyle/>
          <a:p>
            <a:pPr/>
          </a:p>
        </p:txBody>
      </p:sp>
      <p:pic>
        <p:nvPicPr>
          <p:cNvPr id="151" name="image2.jpg" descr="E:\Media\Music Magazine Research\Pitch\abstract-music-rock-bw.jpg"/>
          <p:cNvPicPr>
            <a:picLocks noChangeAspect="1"/>
          </p:cNvPicPr>
          <p:nvPr/>
        </p:nvPicPr>
        <p:blipFill>
          <a:blip r:embed="rId2">
            <a:extLst/>
          </a:blip>
          <a:stretch>
            <a:fillRect/>
          </a:stretch>
        </p:blipFill>
        <p:spPr>
          <a:xfrm>
            <a:off x="-1552575" y="0"/>
            <a:ext cx="15297150" cy="10198100"/>
          </a:xfrm>
          <a:prstGeom prst="rect">
            <a:avLst/>
          </a:prstGeom>
          <a:ln w="12700">
            <a:miter lim="400000"/>
          </a:ln>
        </p:spPr>
      </p:pic>
      <p:pic>
        <p:nvPicPr>
          <p:cNvPr id="152" name="image3.jpeg"/>
          <p:cNvPicPr>
            <a:picLocks noChangeAspect="1"/>
          </p:cNvPicPr>
          <p:nvPr/>
        </p:nvPicPr>
        <p:blipFill>
          <a:blip r:embed="rId3">
            <a:extLst/>
          </a:blip>
          <a:srcRect l="0" t="15262" r="15261" b="0"/>
          <a:stretch>
            <a:fillRect/>
          </a:stretch>
        </p:blipFill>
        <p:spPr>
          <a:xfrm>
            <a:off x="3701865" y="3623493"/>
            <a:ext cx="5348671" cy="3412454"/>
          </a:xfrm>
          <a:prstGeom prst="rect">
            <a:avLst/>
          </a:prstGeom>
          <a:ln w="12700">
            <a:miter lim="400000"/>
          </a:ln>
        </p:spPr>
      </p:pic>
      <p:pic>
        <p:nvPicPr>
          <p:cNvPr id="153" name="image5.png"/>
          <p:cNvPicPr>
            <a:picLocks noChangeAspect="1"/>
          </p:cNvPicPr>
          <p:nvPr/>
        </p:nvPicPr>
        <p:blipFill>
          <a:blip r:embed="rId4">
            <a:extLst/>
          </a:blip>
          <a:stretch>
            <a:fillRect/>
          </a:stretch>
        </p:blipFill>
        <p:spPr>
          <a:xfrm>
            <a:off x="-872" y="2442117"/>
            <a:ext cx="3729886" cy="1701801"/>
          </a:xfrm>
          <a:prstGeom prst="rect">
            <a:avLst/>
          </a:prstGeom>
          <a:ln w="12700">
            <a:miter lim="400000"/>
          </a:ln>
        </p:spPr>
      </p:pic>
      <p:pic>
        <p:nvPicPr>
          <p:cNvPr id="154" name="image6.png"/>
          <p:cNvPicPr>
            <a:picLocks noChangeAspect="1"/>
          </p:cNvPicPr>
          <p:nvPr/>
        </p:nvPicPr>
        <p:blipFill>
          <a:blip r:embed="rId5">
            <a:extLst/>
          </a:blip>
          <a:stretch>
            <a:fillRect/>
          </a:stretch>
        </p:blipFill>
        <p:spPr>
          <a:xfrm>
            <a:off x="4356908" y="-7144"/>
            <a:ext cx="4038604" cy="2019301"/>
          </a:xfrm>
          <a:prstGeom prst="rect">
            <a:avLst/>
          </a:prstGeom>
          <a:ln w="12700">
            <a:miter lim="400000"/>
          </a:ln>
        </p:spPr>
      </p:pic>
      <p:pic>
        <p:nvPicPr>
          <p:cNvPr id="155" name="image4.jpg"/>
          <p:cNvPicPr>
            <a:picLocks noChangeAspect="1"/>
          </p:cNvPicPr>
          <p:nvPr/>
        </p:nvPicPr>
        <p:blipFill>
          <a:blip r:embed="rId6">
            <a:extLst/>
          </a:blip>
          <a:srcRect l="7994" t="27789" r="6428" b="24695"/>
          <a:stretch>
            <a:fillRect/>
          </a:stretch>
        </p:blipFill>
        <p:spPr>
          <a:xfrm>
            <a:off x="3124" y="990"/>
            <a:ext cx="4447186" cy="2469267"/>
          </a:xfrm>
          <a:prstGeom prst="rect">
            <a:avLst/>
          </a:prstGeom>
          <a:ln w="12700">
            <a:miter lim="400000"/>
          </a:ln>
        </p:spPr>
      </p:pic>
      <p:pic>
        <p:nvPicPr>
          <p:cNvPr id="156" name="image5.jpeg"/>
          <p:cNvPicPr>
            <a:picLocks noChangeAspect="1"/>
          </p:cNvPicPr>
          <p:nvPr/>
        </p:nvPicPr>
        <p:blipFill>
          <a:blip r:embed="rId7">
            <a:extLst/>
          </a:blip>
          <a:stretch>
            <a:fillRect/>
          </a:stretch>
        </p:blipFill>
        <p:spPr>
          <a:xfrm>
            <a:off x="3702050" y="2024346"/>
            <a:ext cx="4787900" cy="1701802"/>
          </a:xfrm>
          <a:prstGeom prst="rect">
            <a:avLst/>
          </a:prstGeom>
          <a:ln w="12700">
            <a:miter lim="400000"/>
          </a:ln>
        </p:spPr>
      </p:pic>
      <p:pic>
        <p:nvPicPr>
          <p:cNvPr id="157" name="image7.png"/>
          <p:cNvPicPr>
            <a:picLocks noChangeAspect="1"/>
          </p:cNvPicPr>
          <p:nvPr/>
        </p:nvPicPr>
        <p:blipFill>
          <a:blip r:embed="rId8">
            <a:extLst/>
          </a:blip>
          <a:stretch>
            <a:fillRect/>
          </a:stretch>
        </p:blipFill>
        <p:spPr>
          <a:xfrm>
            <a:off x="8329969" y="-57944"/>
            <a:ext cx="3835404" cy="2120901"/>
          </a:xfrm>
          <a:prstGeom prst="rect">
            <a:avLst/>
          </a:prstGeom>
          <a:ln w="12700">
            <a:miter lim="400000"/>
          </a:ln>
        </p:spPr>
      </p:pic>
      <p:pic>
        <p:nvPicPr>
          <p:cNvPr id="158" name="image6.jpg"/>
          <p:cNvPicPr>
            <a:picLocks noChangeAspect="1"/>
          </p:cNvPicPr>
          <p:nvPr/>
        </p:nvPicPr>
        <p:blipFill>
          <a:blip r:embed="rId9">
            <a:extLst/>
          </a:blip>
          <a:stretch>
            <a:fillRect/>
          </a:stretch>
        </p:blipFill>
        <p:spPr>
          <a:xfrm>
            <a:off x="8293065" y="2022874"/>
            <a:ext cx="3909208" cy="4885476"/>
          </a:xfrm>
          <a:prstGeom prst="rect">
            <a:avLst/>
          </a:prstGeom>
          <a:ln w="12700">
            <a:miter lim="400000"/>
          </a:ln>
        </p:spPr>
      </p:pic>
      <p:pic>
        <p:nvPicPr>
          <p:cNvPr id="159" name="image7.jpg"/>
          <p:cNvPicPr>
            <a:picLocks noChangeAspect="1"/>
          </p:cNvPicPr>
          <p:nvPr/>
        </p:nvPicPr>
        <p:blipFill>
          <a:blip r:embed="rId10">
            <a:extLst/>
          </a:blip>
          <a:stretch>
            <a:fillRect/>
          </a:stretch>
        </p:blipFill>
        <p:spPr>
          <a:xfrm>
            <a:off x="-410728" y="4141654"/>
            <a:ext cx="4145913" cy="2762689"/>
          </a:xfrm>
          <a:prstGeom prst="rect">
            <a:avLst/>
          </a:prstGeom>
          <a:ln w="12700">
            <a:miter lim="400000"/>
          </a:ln>
        </p:spPr>
      </p:pic>
      <p:pic>
        <p:nvPicPr>
          <p:cNvPr id="160" name="image8.png"/>
          <p:cNvPicPr>
            <a:picLocks noChangeAspect="1"/>
          </p:cNvPicPr>
          <p:nvPr/>
        </p:nvPicPr>
        <p:blipFill>
          <a:blip r:embed="rId11">
            <a:extLst/>
          </a:blip>
          <a:srcRect l="0" t="16882" r="0" b="16882"/>
          <a:stretch>
            <a:fillRect/>
          </a:stretch>
        </p:blipFill>
        <p:spPr>
          <a:xfrm>
            <a:off x="3730595" y="3733348"/>
            <a:ext cx="2569653" cy="1701988"/>
          </a:xfrm>
          <a:prstGeom prst="rect">
            <a:avLst/>
          </a:prstGeom>
          <a:ln w="12700">
            <a:miter lim="400000"/>
          </a:ln>
        </p:spPr>
      </p:pic>
      <p:pic>
        <p:nvPicPr>
          <p:cNvPr id="161" name="image8.jpeg"/>
          <p:cNvPicPr>
            <a:picLocks noChangeAspect="1"/>
          </p:cNvPicPr>
          <p:nvPr/>
        </p:nvPicPr>
        <p:blipFill>
          <a:blip r:embed="rId12">
            <a:extLst/>
          </a:blip>
          <a:stretch>
            <a:fillRect/>
          </a:stretch>
        </p:blipFill>
        <p:spPr>
          <a:xfrm>
            <a:off x="3727072" y="5410936"/>
            <a:ext cx="2576816" cy="182403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