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1pPr>
    <a:lvl2pPr marL="0" marR="0" indent="22860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2pPr>
    <a:lvl3pPr marL="0" marR="0" indent="45720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3pPr>
    <a:lvl4pPr marL="0" marR="0" indent="68580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4pPr>
    <a:lvl5pPr marL="0" marR="0" indent="91440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5pPr>
    <a:lvl6pPr marL="0" marR="0" indent="114300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6pPr>
    <a:lvl7pPr marL="0" marR="0" indent="137160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7pPr>
    <a:lvl8pPr marL="0" marR="0" indent="160020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8pPr>
    <a:lvl9pPr marL="0" marR="0" indent="182880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Medium"/>
          <a:ea typeface="Avenir Next Medium"/>
          <a:cs typeface="Avenir Next Medium"/>
        </a:font>
        <a:schemeClr val="accent1"/>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chemeClr val="accent1">
              <a:hueOff val="178262"/>
              <a:satOff val="-8651"/>
              <a:lumOff val="-7254"/>
              <a:alpha val="29000"/>
            </a:scheme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chemeClr val="accent6">
              <a:alpha val="25000"/>
            </a:schemeClr>
          </a:solidFill>
        </a:fill>
      </a:tcStyle>
    </a:band2H>
    <a:firstCol>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01D73"/>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firstRow>
  </a:tblStyle>
  <a:tblStyle styleId="{EEE7283C-3CF3-47DC-8721-378D4A62B22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chemeClr val="accent5">
              <a:hueOff val="-239254"/>
              <a:lumOff val="-1399"/>
            </a:schemeClr>
          </a:solidFill>
        </a:fill>
      </a:tcStyle>
    </a:firstRow>
  </a:tblStyle>
  <a:tblStyle styleId="{CF821DB8-F4EB-4A41-A1BA-3FCAFE7338EE}"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4EB9B">
              <a:alpha val="26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88900" cap="flat">
              <a:solidFill>
                <a:srgbClr val="5F6568"/>
              </a:solidFill>
              <a:prstDash val="solid"/>
              <a:miter lim="400000"/>
            </a:ln>
          </a:top>
          <a:bottom>
            <a:ln w="12700" cap="flat">
              <a:noFill/>
              <a:miter lim="400000"/>
            </a:ln>
          </a:bottom>
          <a:insideH>
            <a:ln w="25400" cap="flat">
              <a:solidFill>
                <a:srgbClr val="D4EB9B">
                  <a:alpha val="26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D4EB9B">
                  <a:alpha val="26000"/>
                </a:srgbClr>
              </a:solidFill>
              <a:prstDash val="solid"/>
              <a:miter lim="400000"/>
            </a:ln>
          </a:insideH>
          <a:insideV>
            <a:ln w="12700" cap="flat">
              <a:noFill/>
              <a:miter lim="400000"/>
            </a:ln>
          </a:insideV>
        </a:tcBdr>
        <a:fill>
          <a:solidFill>
            <a:srgbClr val="147882"/>
          </a:solidFill>
        </a:fill>
      </a:tcStyle>
    </a:firstRow>
  </a:tblStyle>
  <a:tblStyle styleId="{33BA23B1-9221-436E-865A-0063620EA4FD}" styleName="">
    <a:tblBg/>
    <a:wholeTbl>
      <a:tcTxStyle b="off" i="off">
        <a:font>
          <a:latin typeface="Avenir Next Medium"/>
          <a:ea typeface="Avenir Next Medium"/>
          <a:cs typeface="Avenir Next Medium"/>
        </a:font>
        <a:srgbClr val="FFFFFF"/>
      </a:tcTxStyle>
      <a:tcStyle>
        <a:tcBdr>
          <a:left>
            <a:ln w="12700" cap="flat">
              <a:noFill/>
              <a:miter lim="400000"/>
            </a:ln>
          </a:left>
          <a:right>
            <a:ln w="12700" cap="flat">
              <a:noFill/>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alpha val="75000"/>
            </a:srgbClr>
          </a:solidFill>
        </a:fill>
      </a:tcStyle>
    </a:wholeTbl>
    <a:band2H>
      <a:tcTxStyle/>
      <a:tcStyle>
        <a:tcBdr/>
        <a:fill>
          <a:solidFill>
            <a:srgbClr val="686A6A">
              <a:alpha val="85000"/>
            </a:srgbClr>
          </a:solidFill>
        </a:fill>
      </a:tcStyle>
    </a:band2H>
    <a:firstCol>
      <a:tcTxStyle b="on" i="off">
        <a:font>
          <a:latin typeface="Avenir Next Demi Bold"/>
          <a:ea typeface="Avenir Next Demi Bold"/>
          <a:cs typeface="Avenir Next Demi Bold"/>
        </a:font>
        <a:srgbClr val="222222"/>
      </a:tcTxStyle>
      <a:tcStyle>
        <a:tcBdr>
          <a:left>
            <a:ln w="12700" cap="flat">
              <a:noFill/>
              <a:miter lim="400000"/>
            </a:ln>
          </a:left>
          <a:right>
            <a:ln w="63500" cap="flat">
              <a:solidFill>
                <a:srgbClr val="222222"/>
              </a:solidFill>
              <a:prstDash val="solid"/>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686A6A">
              <a:alpha val="85000"/>
            </a:srgbClr>
          </a:solidFill>
        </a:fill>
      </a:tcStyle>
    </a:firstCol>
    <a:la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63500" cap="flat">
              <a:solidFill>
                <a:srgbClr val="222222"/>
              </a:solidFill>
              <a:prstDash val="solid"/>
              <a:miter lim="400000"/>
            </a:ln>
          </a:top>
          <a:bottom>
            <a:ln w="12700" cap="flat">
              <a:noFill/>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12700" cap="flat">
              <a:noFill/>
              <a:miter lim="400000"/>
            </a:ln>
          </a:top>
          <a:bottom>
            <a:ln w="635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firstRow>
  </a:tblStyle>
  <a:tblStyle styleId="{2708684C-4D16-4618-839F-0558EEFCDFE6}" styleName="">
    <a:tblBg/>
    <a:wholeTbl>
      <a:tcTxStyle b="off" i="off">
        <a:font>
          <a:latin typeface="Avenir Next Medium"/>
          <a:ea typeface="Avenir Next Medium"/>
          <a:cs typeface="Avenir Next Medium"/>
        </a:font>
        <a:srgbClr val="838787"/>
      </a:tcTxStyle>
      <a:tcStyle>
        <a:tcBdr>
          <a:left>
            <a:ln w="25400" cap="flat">
              <a:solidFill>
                <a:srgbClr val="5F6568"/>
              </a:solidFill>
              <a:prstDash val="solid"/>
              <a:miter lim="400000"/>
            </a:ln>
          </a:left>
          <a:right>
            <a:ln w="254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635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25400" cap="flat">
              <a:solidFill>
                <a:srgbClr val="5F6568"/>
              </a:solidFill>
              <a:prstDash val="solid"/>
              <a:miter lim="400000"/>
            </a:ln>
          </a:left>
          <a:right>
            <a:ln w="25400" cap="flat">
              <a:solidFill>
                <a:srgbClr val="5F6568"/>
              </a:solidFill>
              <a:prstDash val="solid"/>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68"/>
    <p:restoredTop sz="94662"/>
  </p:normalViewPr>
  <p:slideViewPr>
    <p:cSldViewPr snapToGrid="0" snapToObjects="1">
      <p:cViewPr>
        <p:scale>
          <a:sx n="80" d="100"/>
          <a:sy n="80" d="100"/>
        </p:scale>
        <p:origin x="-2336" y="10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xfrm>
            <a:off x="1143000" y="685800"/>
            <a:ext cx="4572000" cy="3429000"/>
          </a:xfrm>
          <a:prstGeom prst="rect">
            <a:avLst/>
          </a:prstGeom>
        </p:spPr>
        <p:txBody>
          <a:bodyPr/>
          <a:lstStyle/>
          <a:p>
            <a:endParaRPr/>
          </a:p>
        </p:txBody>
      </p:sp>
      <p:sp>
        <p:nvSpPr>
          <p:cNvPr id="185" name="Shape 18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2247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bg>
      <p:bgPr>
        <a:solidFill>
          <a:srgbClr val="222222"/>
        </a:solidFill>
        <a:effectLst/>
      </p:bgPr>
    </p:bg>
    <p:spTree>
      <p:nvGrpSpPr>
        <p:cNvPr id="1" name=""/>
        <p:cNvGrpSpPr/>
        <p:nvPr/>
      </p:nvGrpSpPr>
      <p:grpSpPr>
        <a:xfrm>
          <a:off x="0" y="0"/>
          <a:ext cx="0" cy="0"/>
          <a:chOff x="0" y="0"/>
          <a:chExt cx="0" cy="0"/>
        </a:xfrm>
      </p:grpSpPr>
      <p:sp>
        <p:nvSpPr>
          <p:cNvPr id="12" name="Shape 12"/>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13" name="Shape 13"/>
          <p:cNvSpPr>
            <a:spLocks noGrp="1"/>
          </p:cNvSpPr>
          <p:nvPr>
            <p:ph type="title"/>
          </p:nvPr>
        </p:nvSpPr>
        <p:spPr>
          <a:xfrm>
            <a:off x="406400" y="6426200"/>
            <a:ext cx="12192000" cy="2705100"/>
          </a:xfrm>
          <a:prstGeom prst="rect">
            <a:avLst/>
          </a:prstGeom>
        </p:spPr>
        <p:txBody>
          <a:bodyPr/>
          <a:lstStyle>
            <a:lvl1pPr>
              <a:spcBef>
                <a:spcPts val="0"/>
              </a:spcBef>
              <a:defRPr sz="17000"/>
            </a:lvl1pPr>
          </a:lstStyle>
          <a:p>
            <a:r>
              <a:t>Title Text</a:t>
            </a:r>
          </a:p>
        </p:txBody>
      </p:sp>
      <p:sp>
        <p:nvSpPr>
          <p:cNvPr id="14" name="Shape 14"/>
          <p:cNvSpPr>
            <a:spLocks noGrp="1"/>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vl2pPr marL="0" indent="2286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2pPr>
            <a:lvl3pPr marL="0" indent="4572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3pPr>
            <a:lvl4pPr marL="0" indent="6858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4pPr>
            <a:lvl5pPr marL="0" indent="9144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15" name="Shape 15"/>
          <p:cNvSpPr>
            <a:spLocks noGrp="1"/>
          </p:cNvSpPr>
          <p:nvPr>
            <p:ph type="sldNum" sz="quarter" idx="2"/>
          </p:nvPr>
        </p:nvSpPr>
        <p:spPr>
          <a:xfrm>
            <a:off x="12194440" y="431800"/>
            <a:ext cx="406898" cy="4572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ullets">
    <p:bg>
      <p:bgPr>
        <a:solidFill>
          <a:srgbClr val="222222"/>
        </a:solidFill>
        <a:effectLst/>
      </p:bgPr>
    </p:bg>
    <p:spTree>
      <p:nvGrpSpPr>
        <p:cNvPr id="1" name=""/>
        <p:cNvGrpSpPr/>
        <p:nvPr/>
      </p:nvGrpSpPr>
      <p:grpSpPr>
        <a:xfrm>
          <a:off x="0" y="0"/>
          <a:ext cx="0" cy="0"/>
          <a:chOff x="0" y="0"/>
          <a:chExt cx="0" cy="0"/>
        </a:xfrm>
      </p:grpSpPr>
      <p:sp>
        <p:nvSpPr>
          <p:cNvPr id="102" name="Shape 102"/>
          <p:cNvSpPr>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103" name="Shape 103"/>
          <p:cNvSpPr>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104" name="Shape 10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 3 Up">
    <p:bg>
      <p:bgPr>
        <a:solidFill>
          <a:srgbClr val="222222"/>
        </a:solidFill>
        <a:effectLst/>
      </p:bgPr>
    </p:bg>
    <p:spTree>
      <p:nvGrpSpPr>
        <p:cNvPr id="1" name=""/>
        <p:cNvGrpSpPr/>
        <p:nvPr/>
      </p:nvGrpSpPr>
      <p:grpSpPr>
        <a:xfrm>
          <a:off x="0" y="0"/>
          <a:ext cx="0" cy="0"/>
          <a:chOff x="0" y="0"/>
          <a:chExt cx="0" cy="0"/>
        </a:xfrm>
      </p:grpSpPr>
      <p:sp>
        <p:nvSpPr>
          <p:cNvPr id="111" name="Shape 111"/>
          <p:cNvSpPr>
            <a:spLocks noGrp="1"/>
          </p:cNvSpPr>
          <p:nvPr>
            <p:ph type="pic" sz="half" idx="13"/>
          </p:nvPr>
        </p:nvSpPr>
        <p:spPr>
          <a:xfrm>
            <a:off x="6503154" y="0"/>
            <a:ext cx="6502401" cy="4864100"/>
          </a:xfrm>
          <a:prstGeom prst="rect">
            <a:avLst/>
          </a:prstGeom>
        </p:spPr>
        <p:txBody>
          <a:bodyPr lIns="91439" tIns="45719" rIns="91439" bIns="45719">
            <a:noAutofit/>
          </a:bodyPr>
          <a:lstStyle/>
          <a:p>
            <a:endParaRPr/>
          </a:p>
        </p:txBody>
      </p:sp>
      <p:sp>
        <p:nvSpPr>
          <p:cNvPr id="112" name="Shape 112"/>
          <p:cNvSpPr>
            <a:spLocks noGrp="1"/>
          </p:cNvSpPr>
          <p:nvPr>
            <p:ph type="pic" sz="half" idx="14"/>
          </p:nvPr>
        </p:nvSpPr>
        <p:spPr>
          <a:xfrm>
            <a:off x="6502400" y="4902200"/>
            <a:ext cx="6502400" cy="4864100"/>
          </a:xfrm>
          <a:prstGeom prst="rect">
            <a:avLst/>
          </a:prstGeom>
        </p:spPr>
        <p:txBody>
          <a:bodyPr lIns="91439" tIns="45719" rIns="91439" bIns="45719">
            <a:noAutofit/>
          </a:bodyPr>
          <a:lstStyle/>
          <a:p>
            <a:endParaRPr/>
          </a:p>
        </p:txBody>
      </p:sp>
      <p:sp>
        <p:nvSpPr>
          <p:cNvPr id="113" name="Shape 113"/>
          <p:cNvSpPr>
            <a:spLocks noGrp="1"/>
          </p:cNvSpPr>
          <p:nvPr>
            <p:ph type="pic" idx="15"/>
          </p:nvPr>
        </p:nvSpPr>
        <p:spPr>
          <a:xfrm>
            <a:off x="0" y="0"/>
            <a:ext cx="6468534" cy="9753600"/>
          </a:xfrm>
          <a:prstGeom prst="rect">
            <a:avLst/>
          </a:prstGeom>
        </p:spPr>
        <p:txBody>
          <a:bodyPr lIns="91439" tIns="45719" rIns="91439" bIns="45719">
            <a:noAutofit/>
          </a:bodyPr>
          <a:lstStyle/>
          <a:p>
            <a:endParaRPr/>
          </a:p>
        </p:txBody>
      </p:sp>
      <p:sp>
        <p:nvSpPr>
          <p:cNvPr id="114" name="Shape 11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bg>
      <p:bgPr>
        <a:solidFill>
          <a:srgbClr val="222222"/>
        </a:solidFill>
        <a:effectLst/>
      </p:bgPr>
    </p:bg>
    <p:spTree>
      <p:nvGrpSpPr>
        <p:cNvPr id="1" name=""/>
        <p:cNvGrpSpPr/>
        <p:nvPr/>
      </p:nvGrpSpPr>
      <p:grpSpPr>
        <a:xfrm>
          <a:off x="0" y="0"/>
          <a:ext cx="0" cy="0"/>
          <a:chOff x="0" y="0"/>
          <a:chExt cx="0" cy="0"/>
        </a:xfrm>
      </p:grpSpPr>
      <p:sp>
        <p:nvSpPr>
          <p:cNvPr id="121" name="Shape 121"/>
          <p:cNvSpPr/>
          <p:nvPr/>
        </p:nvSpPr>
        <p:spPr>
          <a:xfrm>
            <a:off x="469900" y="2362200"/>
            <a:ext cx="12065000" cy="5229225"/>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cubicBezTo>
                  <a:pt x="100" y="0"/>
                  <a:pt x="0" y="232"/>
                  <a:pt x="0" y="516"/>
                </a:cubicBezTo>
                <a:lnTo>
                  <a:pt x="0" y="18789"/>
                </a:lnTo>
                <a:cubicBezTo>
                  <a:pt x="0" y="19073"/>
                  <a:pt x="100" y="19305"/>
                  <a:pt x="224" y="19305"/>
                </a:cubicBezTo>
                <a:lnTo>
                  <a:pt x="17228" y="19305"/>
                </a:lnTo>
                <a:lnTo>
                  <a:pt x="17850" y="21600"/>
                </a:lnTo>
                <a:lnTo>
                  <a:pt x="18471" y="19305"/>
                </a:lnTo>
                <a:lnTo>
                  <a:pt x="21376" y="19305"/>
                </a:lnTo>
                <a:cubicBezTo>
                  <a:pt x="21500" y="19305"/>
                  <a:pt x="21600" y="19073"/>
                  <a:pt x="21600" y="18789"/>
                </a:cubicBezTo>
                <a:lnTo>
                  <a:pt x="21600" y="516"/>
                </a:lnTo>
                <a:cubicBezTo>
                  <a:pt x="21600" y="232"/>
                  <a:pt x="21500" y="0"/>
                  <a:pt x="21376" y="0"/>
                </a:cubicBezTo>
                <a:lnTo>
                  <a:pt x="224"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sz="2800" cap="all">
                <a:solidFill>
                  <a:srgbClr val="FFFFFF"/>
                </a:solidFill>
                <a:latin typeface="+mn-lt"/>
                <a:ea typeface="+mn-ea"/>
                <a:cs typeface="+mn-cs"/>
                <a:sym typeface="DIN Condensed"/>
              </a:defRPr>
            </a:pPr>
            <a:endParaRPr/>
          </a:p>
        </p:txBody>
      </p:sp>
      <p:sp>
        <p:nvSpPr>
          <p:cNvPr id="122" name="Shape 122"/>
          <p:cNvSpPr>
            <a:spLocks noGrp="1"/>
          </p:cNvSpPr>
          <p:nvPr>
            <p:ph type="body" sz="quarter" idx="13"/>
          </p:nvPr>
        </p:nvSpPr>
        <p:spPr>
          <a:xfrm>
            <a:off x="889000" y="2908300"/>
            <a:ext cx="11226800" cy="1297944"/>
          </a:xfrm>
          <a:prstGeom prst="rect">
            <a:avLst/>
          </a:prstGeom>
        </p:spPr>
        <p:txBody>
          <a:bodyPr>
            <a:spAutoFit/>
          </a:bodyPr>
          <a:lstStyle>
            <a:lvl1pPr marL="0" indent="0">
              <a:lnSpc>
                <a:spcPct val="80000"/>
              </a:lnSpc>
              <a:spcBef>
                <a:spcPts val="0"/>
              </a:spcBef>
              <a:buClrTx/>
              <a:buSzTx/>
              <a:buFontTx/>
              <a:buNone/>
              <a:defRPr sz="9400" cap="all">
                <a:solidFill>
                  <a:srgbClr val="FFFFFF"/>
                </a:solidFill>
                <a:latin typeface="+mn-lt"/>
                <a:ea typeface="+mn-ea"/>
                <a:cs typeface="+mn-cs"/>
                <a:sym typeface="DIN Condensed"/>
              </a:defRPr>
            </a:lvl1pPr>
          </a:lstStyle>
          <a:p>
            <a:r>
              <a:t>Type a quote here.</a:t>
            </a:r>
          </a:p>
        </p:txBody>
      </p:sp>
      <p:sp>
        <p:nvSpPr>
          <p:cNvPr id="123" name="Shape 123"/>
          <p:cNvSpPr>
            <a:spLocks noGrp="1"/>
          </p:cNvSpPr>
          <p:nvPr>
            <p:ph type="body" sz="quarter" idx="14"/>
          </p:nvPr>
        </p:nvSpPr>
        <p:spPr>
          <a:xfrm>
            <a:off x="406400" y="7789333"/>
            <a:ext cx="12192000" cy="863604"/>
          </a:xfrm>
          <a:prstGeom prst="rect">
            <a:avLst/>
          </a:prstGeom>
        </p:spPr>
        <p:txBody>
          <a:bodyPr>
            <a:spAutoFit/>
          </a:bodyPr>
          <a:lstStyle>
            <a:lvl1pPr marL="0" indent="0" algn="r">
              <a:lnSpc>
                <a:spcPct val="80000"/>
              </a:lnSpc>
              <a:spcBef>
                <a:spcPts val="0"/>
              </a:spcBef>
              <a:buClrTx/>
              <a:buSzTx/>
              <a:buFontTx/>
              <a:buNone/>
              <a:defRPr sz="6000">
                <a:latin typeface="+mn-lt"/>
                <a:ea typeface="+mn-ea"/>
                <a:cs typeface="+mn-cs"/>
                <a:sym typeface="DIN Condensed"/>
              </a:defRPr>
            </a:lvl1pPr>
          </a:lstStyle>
          <a:p>
            <a:r>
              <a:t>Johnny Appleseed</a:t>
            </a:r>
          </a:p>
        </p:txBody>
      </p:sp>
      <p:sp>
        <p:nvSpPr>
          <p:cNvPr id="124" name="Shape 124"/>
          <p:cNvSpPr>
            <a:spLocks noGrp="1"/>
          </p:cNvSpPr>
          <p:nvPr>
            <p:ph type="body" sz="quarter" idx="15"/>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125" name="Shape 12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Quote Alt">
    <p:bg>
      <p:bgPr>
        <a:solidFill>
          <a:schemeClr val="accent1"/>
        </a:solidFill>
        <a:effectLst/>
      </p:bgPr>
    </p:bg>
    <p:spTree>
      <p:nvGrpSpPr>
        <p:cNvPr id="1" name=""/>
        <p:cNvGrpSpPr/>
        <p:nvPr/>
      </p:nvGrpSpPr>
      <p:grpSpPr>
        <a:xfrm>
          <a:off x="0" y="0"/>
          <a:ext cx="0" cy="0"/>
          <a:chOff x="0" y="0"/>
          <a:chExt cx="0" cy="0"/>
        </a:xfrm>
      </p:grpSpPr>
      <p:sp>
        <p:nvSpPr>
          <p:cNvPr id="132" name="Shape 132"/>
          <p:cNvSpPr>
            <a:spLocks noGrp="1"/>
          </p:cNvSpPr>
          <p:nvPr>
            <p:ph type="body" sz="quarter" idx="13"/>
          </p:nvPr>
        </p:nvSpPr>
        <p:spPr>
          <a:xfrm>
            <a:off x="5892800" y="2641600"/>
            <a:ext cx="6705600" cy="2501900"/>
          </a:xfrm>
          <a:prstGeom prst="rect">
            <a:avLst/>
          </a:prstGeom>
        </p:spPr>
        <p:txBody>
          <a:bodyPr>
            <a:spAutoFit/>
          </a:bodyPr>
          <a:lstStyle>
            <a:lvl1pPr marL="0" indent="0">
              <a:lnSpc>
                <a:spcPct val="80000"/>
              </a:lnSpc>
              <a:spcBef>
                <a:spcPts val="0"/>
              </a:spcBef>
              <a:buClrTx/>
              <a:buSzTx/>
              <a:buFontTx/>
              <a:buNone/>
              <a:defRPr sz="9400" cap="all">
                <a:solidFill>
                  <a:srgbClr val="FFFFFF"/>
                </a:solidFill>
                <a:latin typeface="+mn-lt"/>
                <a:ea typeface="+mn-ea"/>
                <a:cs typeface="+mn-cs"/>
                <a:sym typeface="DIN Condensed"/>
              </a:defRPr>
            </a:lvl1pPr>
          </a:lstStyle>
          <a:p>
            <a:r>
              <a:t>Type a quote here.</a:t>
            </a:r>
          </a:p>
        </p:txBody>
      </p:sp>
      <p:sp>
        <p:nvSpPr>
          <p:cNvPr id="133" name="Shape 133"/>
          <p:cNvSpPr>
            <a:spLocks noGrp="1"/>
          </p:cNvSpPr>
          <p:nvPr>
            <p:ph type="pic" idx="14"/>
          </p:nvPr>
        </p:nvSpPr>
        <p:spPr>
          <a:xfrm>
            <a:off x="0" y="0"/>
            <a:ext cx="5486400" cy="9753600"/>
          </a:xfrm>
          <a:prstGeom prst="rect">
            <a:avLst/>
          </a:prstGeom>
        </p:spPr>
        <p:txBody>
          <a:bodyPr lIns="91439" tIns="45719" rIns="91439" bIns="45719">
            <a:noAutofit/>
          </a:bodyPr>
          <a:lstStyle/>
          <a:p>
            <a:endParaRPr/>
          </a:p>
        </p:txBody>
      </p:sp>
      <p:sp>
        <p:nvSpPr>
          <p:cNvPr id="134" name="Shape 134"/>
          <p:cNvSpPr>
            <a:spLocks noGrp="1"/>
          </p:cNvSpPr>
          <p:nvPr>
            <p:ph type="body" sz="quarter" idx="15"/>
          </p:nvPr>
        </p:nvSpPr>
        <p:spPr>
          <a:xfrm>
            <a:off x="5892800" y="7789333"/>
            <a:ext cx="6705600" cy="863604"/>
          </a:xfrm>
          <a:prstGeom prst="rect">
            <a:avLst/>
          </a:prstGeom>
        </p:spPr>
        <p:txBody>
          <a:bodyPr anchor="ctr">
            <a:spAutoFit/>
          </a:bodyPr>
          <a:lstStyle>
            <a:lvl1pPr marL="0" indent="0" defTabSz="457200">
              <a:spcBef>
                <a:spcPts val="0"/>
              </a:spcBef>
              <a:buClrTx/>
              <a:buSzTx/>
              <a:buFontTx/>
              <a:buNone/>
              <a:defRPr sz="6000">
                <a:solidFill>
                  <a:srgbClr val="232323"/>
                </a:solidFill>
                <a:latin typeface="+mn-lt"/>
                <a:ea typeface="+mn-ea"/>
                <a:cs typeface="+mn-cs"/>
                <a:sym typeface="DIN Condensed"/>
              </a:defRPr>
            </a:lvl1pPr>
          </a:lstStyle>
          <a:p>
            <a:r>
              <a:t>Johnny Appleseed</a:t>
            </a:r>
          </a:p>
        </p:txBody>
      </p:sp>
      <p:sp>
        <p:nvSpPr>
          <p:cNvPr id="135" name="Shape 13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hoto">
    <p:bg>
      <p:bgPr>
        <a:solidFill>
          <a:srgbClr val="222222"/>
        </a:solidFill>
        <a:effectLst/>
      </p:bgPr>
    </p:bg>
    <p:spTree>
      <p:nvGrpSpPr>
        <p:cNvPr id="1" name=""/>
        <p:cNvGrpSpPr/>
        <p:nvPr/>
      </p:nvGrpSpPr>
      <p:grpSpPr>
        <a:xfrm>
          <a:off x="0" y="0"/>
          <a:ext cx="0" cy="0"/>
          <a:chOff x="0" y="0"/>
          <a:chExt cx="0" cy="0"/>
        </a:xfrm>
      </p:grpSpPr>
      <p:sp>
        <p:nvSpPr>
          <p:cNvPr id="142" name="Shape 142"/>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143" name="Shape 14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222222"/>
        </a:solidFill>
        <a:effectLst/>
      </p:bgPr>
    </p:bg>
    <p:spTree>
      <p:nvGrpSpPr>
        <p:cNvPr id="1" name=""/>
        <p:cNvGrpSpPr/>
        <p:nvPr/>
      </p:nvGrpSpPr>
      <p:grpSpPr>
        <a:xfrm>
          <a:off x="0" y="0"/>
          <a:ext cx="0" cy="0"/>
          <a:chOff x="0" y="0"/>
          <a:chExt cx="0" cy="0"/>
        </a:xfrm>
      </p:grpSpPr>
      <p:sp>
        <p:nvSpPr>
          <p:cNvPr id="150" name="Shape 1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Blank Alt">
    <p:spTree>
      <p:nvGrpSpPr>
        <p:cNvPr id="1" name=""/>
        <p:cNvGrpSpPr/>
        <p:nvPr/>
      </p:nvGrpSpPr>
      <p:grpSpPr>
        <a:xfrm>
          <a:off x="0" y="0"/>
          <a:ext cx="0" cy="0"/>
          <a:chOff x="0" y="0"/>
          <a:chExt cx="0" cy="0"/>
        </a:xfrm>
      </p:grpSpPr>
      <p:sp>
        <p:nvSpPr>
          <p:cNvPr id="157" name="Shape 15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le &amp; Subtitle">
    <p:bg>
      <p:bgPr>
        <a:solidFill>
          <a:srgbClr val="222222"/>
        </a:solidFill>
        <a:effectLst/>
      </p:bgPr>
    </p:bg>
    <p:spTree>
      <p:nvGrpSpPr>
        <p:cNvPr id="1" name=""/>
        <p:cNvGrpSpPr/>
        <p:nvPr/>
      </p:nvGrpSpPr>
      <p:grpSpPr>
        <a:xfrm>
          <a:off x="0" y="0"/>
          <a:ext cx="0" cy="0"/>
          <a:chOff x="0" y="0"/>
          <a:chExt cx="0" cy="0"/>
        </a:xfrm>
      </p:grpSpPr>
      <p:sp>
        <p:nvSpPr>
          <p:cNvPr id="164" name="Shape 164"/>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165" name="Shape 165"/>
          <p:cNvSpPr>
            <a:spLocks noGrp="1"/>
          </p:cNvSpPr>
          <p:nvPr>
            <p:ph type="title"/>
          </p:nvPr>
        </p:nvSpPr>
        <p:spPr>
          <a:xfrm>
            <a:off x="406400" y="6426200"/>
            <a:ext cx="12192000" cy="2705100"/>
          </a:xfrm>
          <a:prstGeom prst="rect">
            <a:avLst/>
          </a:prstGeom>
        </p:spPr>
        <p:txBody>
          <a:bodyPr/>
          <a:lstStyle>
            <a:lvl1pPr>
              <a:spcBef>
                <a:spcPts val="0"/>
              </a:spcBef>
              <a:defRPr sz="17000"/>
            </a:lvl1pPr>
          </a:lstStyle>
          <a:p>
            <a:r>
              <a:t>Title Text</a:t>
            </a:r>
          </a:p>
        </p:txBody>
      </p:sp>
      <p:sp>
        <p:nvSpPr>
          <p:cNvPr id="166" name="Shape 166"/>
          <p:cNvSpPr>
            <a:spLocks noGrp="1"/>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Fresno"/>
                <a:ea typeface="Fresno"/>
                <a:cs typeface="Fresno"/>
                <a:sym typeface="Fresno"/>
              </a:defRPr>
            </a:lvl1pPr>
            <a:lvl2pPr marL="0" indent="228600">
              <a:lnSpc>
                <a:spcPct val="80000"/>
              </a:lnSpc>
              <a:spcBef>
                <a:spcPts val="2300"/>
              </a:spcBef>
              <a:buClrTx/>
              <a:buSzTx/>
              <a:buFontTx/>
              <a:buNone/>
              <a:defRPr sz="5400" cap="all">
                <a:solidFill>
                  <a:srgbClr val="A6AAA9"/>
                </a:solidFill>
                <a:latin typeface="Fresno"/>
                <a:ea typeface="Fresno"/>
                <a:cs typeface="Fresno"/>
                <a:sym typeface="Fresno"/>
              </a:defRPr>
            </a:lvl2pPr>
            <a:lvl3pPr marL="0" indent="457200">
              <a:lnSpc>
                <a:spcPct val="80000"/>
              </a:lnSpc>
              <a:spcBef>
                <a:spcPts val="2300"/>
              </a:spcBef>
              <a:buClrTx/>
              <a:buSzTx/>
              <a:buFontTx/>
              <a:buNone/>
              <a:defRPr sz="5400" cap="all">
                <a:solidFill>
                  <a:srgbClr val="A6AAA9"/>
                </a:solidFill>
                <a:latin typeface="Fresno"/>
                <a:ea typeface="Fresno"/>
                <a:cs typeface="Fresno"/>
                <a:sym typeface="Fresno"/>
              </a:defRPr>
            </a:lvl3pPr>
            <a:lvl4pPr marL="0" indent="685800">
              <a:lnSpc>
                <a:spcPct val="80000"/>
              </a:lnSpc>
              <a:spcBef>
                <a:spcPts val="2300"/>
              </a:spcBef>
              <a:buClrTx/>
              <a:buSzTx/>
              <a:buFontTx/>
              <a:buNone/>
              <a:defRPr sz="5400" cap="all">
                <a:solidFill>
                  <a:srgbClr val="A6AAA9"/>
                </a:solidFill>
                <a:latin typeface="Fresno"/>
                <a:ea typeface="Fresno"/>
                <a:cs typeface="Fresno"/>
                <a:sym typeface="Fresno"/>
              </a:defRPr>
            </a:lvl4pPr>
            <a:lvl5pPr marL="0" indent="914400">
              <a:lnSpc>
                <a:spcPct val="80000"/>
              </a:lnSpc>
              <a:spcBef>
                <a:spcPts val="2300"/>
              </a:spcBef>
              <a:buClrTx/>
              <a:buSzTx/>
              <a:buFontTx/>
              <a:buNone/>
              <a:defRPr sz="5400" cap="all">
                <a:solidFill>
                  <a:srgbClr val="A6AAA9"/>
                </a:solidFill>
                <a:latin typeface="Fresno"/>
                <a:ea typeface="Fresno"/>
                <a:cs typeface="Fresno"/>
                <a:sym typeface="Fresno"/>
              </a:defRPr>
            </a:lvl5pPr>
          </a:lstStyle>
          <a:p>
            <a:r>
              <a:t>Body Level One</a:t>
            </a:r>
          </a:p>
          <a:p>
            <a:pPr lvl="1"/>
            <a:r>
              <a:t>Body Level Two</a:t>
            </a:r>
          </a:p>
          <a:p>
            <a:pPr lvl="2"/>
            <a:r>
              <a:t>Body Level Three</a:t>
            </a:r>
          </a:p>
          <a:p>
            <a:pPr lvl="3"/>
            <a:r>
              <a:t>Body Level Four</a:t>
            </a:r>
          </a:p>
          <a:p>
            <a:pPr lvl="4"/>
            <a:r>
              <a:t>Body Level Five</a:t>
            </a:r>
          </a:p>
        </p:txBody>
      </p:sp>
      <p:sp>
        <p:nvSpPr>
          <p:cNvPr id="167" name="Shape 167"/>
          <p:cNvSpPr>
            <a:spLocks noGrp="1"/>
          </p:cNvSpPr>
          <p:nvPr>
            <p:ph type="sldNum" sz="quarter" idx="2"/>
          </p:nvPr>
        </p:nvSpPr>
        <p:spPr>
          <a:xfrm>
            <a:off x="12194440" y="431800"/>
            <a:ext cx="406898" cy="4572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Photo - Vertical">
    <p:bg>
      <p:bgPr>
        <a:solidFill>
          <a:srgbClr val="222222"/>
        </a:solidFill>
        <a:effectLst/>
      </p:bgPr>
    </p:bg>
    <p:spTree>
      <p:nvGrpSpPr>
        <p:cNvPr id="1" name=""/>
        <p:cNvGrpSpPr/>
        <p:nvPr/>
      </p:nvGrpSpPr>
      <p:grpSpPr>
        <a:xfrm>
          <a:off x="0" y="0"/>
          <a:ext cx="0" cy="0"/>
          <a:chOff x="0" y="0"/>
          <a:chExt cx="0" cy="0"/>
        </a:xfrm>
      </p:grpSpPr>
      <p:sp>
        <p:nvSpPr>
          <p:cNvPr id="174" name="Shape 174"/>
          <p:cNvSpPr>
            <a:spLocks noGrp="1"/>
          </p:cNvSpPr>
          <p:nvPr>
            <p:ph type="pic" idx="13"/>
          </p:nvPr>
        </p:nvSpPr>
        <p:spPr>
          <a:xfrm>
            <a:off x="0" y="0"/>
            <a:ext cx="5486400" cy="9753600"/>
          </a:xfrm>
          <a:prstGeom prst="rect">
            <a:avLst/>
          </a:prstGeom>
        </p:spPr>
        <p:txBody>
          <a:bodyPr lIns="91439" tIns="45719" rIns="91439" bIns="45719">
            <a:noAutofit/>
          </a:bodyPr>
          <a:lstStyle/>
          <a:p>
            <a:endParaRPr/>
          </a:p>
        </p:txBody>
      </p:sp>
      <p:sp>
        <p:nvSpPr>
          <p:cNvPr id="175" name="Shape 175"/>
          <p:cNvSpPr>
            <a:spLocks noGrp="1"/>
          </p:cNvSpPr>
          <p:nvPr>
            <p:ph type="title"/>
          </p:nvPr>
        </p:nvSpPr>
        <p:spPr>
          <a:xfrm>
            <a:off x="5892800" y="6426200"/>
            <a:ext cx="6705600" cy="2705100"/>
          </a:xfrm>
          <a:prstGeom prst="rect">
            <a:avLst/>
          </a:prstGeom>
        </p:spPr>
        <p:txBody>
          <a:bodyPr/>
          <a:lstStyle>
            <a:lvl1pPr>
              <a:spcBef>
                <a:spcPts val="0"/>
              </a:spcBef>
              <a:defRPr sz="17000"/>
            </a:lvl1pPr>
          </a:lstStyle>
          <a:p>
            <a:r>
              <a:t>Title Text</a:t>
            </a:r>
          </a:p>
        </p:txBody>
      </p:sp>
      <p:sp>
        <p:nvSpPr>
          <p:cNvPr id="176" name="Shape 176"/>
          <p:cNvSpPr>
            <a:spLocks noGrp="1"/>
          </p:cNvSpPr>
          <p:nvPr>
            <p:ph type="body" sz="quarter" idx="1"/>
          </p:nvPr>
        </p:nvSpPr>
        <p:spPr>
          <a:xfrm>
            <a:off x="5563327" y="3433829"/>
            <a:ext cx="6705601" cy="1803401"/>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Fresno"/>
                <a:ea typeface="Fresno"/>
                <a:cs typeface="Fresno"/>
                <a:sym typeface="Fresno"/>
              </a:defRPr>
            </a:lvl1pPr>
            <a:lvl2pPr marL="0" indent="228600">
              <a:lnSpc>
                <a:spcPct val="80000"/>
              </a:lnSpc>
              <a:spcBef>
                <a:spcPts val="2300"/>
              </a:spcBef>
              <a:buClrTx/>
              <a:buSzTx/>
              <a:buFontTx/>
              <a:buNone/>
              <a:defRPr sz="5400" cap="all">
                <a:solidFill>
                  <a:srgbClr val="A6AAA9"/>
                </a:solidFill>
                <a:latin typeface="Fresno"/>
                <a:ea typeface="Fresno"/>
                <a:cs typeface="Fresno"/>
                <a:sym typeface="Fresno"/>
              </a:defRPr>
            </a:lvl2pPr>
            <a:lvl3pPr marL="0" indent="457200">
              <a:lnSpc>
                <a:spcPct val="80000"/>
              </a:lnSpc>
              <a:spcBef>
                <a:spcPts val="2300"/>
              </a:spcBef>
              <a:buClrTx/>
              <a:buSzTx/>
              <a:buFontTx/>
              <a:buNone/>
              <a:defRPr sz="5400" cap="all">
                <a:solidFill>
                  <a:srgbClr val="A6AAA9"/>
                </a:solidFill>
                <a:latin typeface="Fresno"/>
                <a:ea typeface="Fresno"/>
                <a:cs typeface="Fresno"/>
                <a:sym typeface="Fresno"/>
              </a:defRPr>
            </a:lvl3pPr>
            <a:lvl4pPr marL="0" indent="685800">
              <a:lnSpc>
                <a:spcPct val="80000"/>
              </a:lnSpc>
              <a:spcBef>
                <a:spcPts val="2300"/>
              </a:spcBef>
              <a:buClrTx/>
              <a:buSzTx/>
              <a:buFontTx/>
              <a:buNone/>
              <a:defRPr sz="5400" cap="all">
                <a:solidFill>
                  <a:srgbClr val="A6AAA9"/>
                </a:solidFill>
                <a:latin typeface="Fresno"/>
                <a:ea typeface="Fresno"/>
                <a:cs typeface="Fresno"/>
                <a:sym typeface="Fresno"/>
              </a:defRPr>
            </a:lvl4pPr>
            <a:lvl5pPr marL="0" indent="914400">
              <a:lnSpc>
                <a:spcPct val="80000"/>
              </a:lnSpc>
              <a:spcBef>
                <a:spcPts val="2300"/>
              </a:spcBef>
              <a:buClrTx/>
              <a:buSzTx/>
              <a:buFontTx/>
              <a:buNone/>
              <a:defRPr sz="5400" cap="all">
                <a:solidFill>
                  <a:srgbClr val="A6AAA9"/>
                </a:solidFill>
                <a:latin typeface="Fresno"/>
                <a:ea typeface="Fresno"/>
                <a:cs typeface="Fresno"/>
                <a:sym typeface="Fresno"/>
              </a:defRPr>
            </a:lvl5pPr>
          </a:lstStyle>
          <a:p>
            <a:r>
              <a:t>Body Level One</a:t>
            </a:r>
          </a:p>
          <a:p>
            <a:pPr lvl="1"/>
            <a:r>
              <a:t>Body Level Two</a:t>
            </a:r>
          </a:p>
          <a:p>
            <a:pPr lvl="2"/>
            <a:r>
              <a:t>Body Level Three</a:t>
            </a:r>
          </a:p>
          <a:p>
            <a:pPr lvl="3"/>
            <a:r>
              <a:t>Body Level Four</a:t>
            </a:r>
          </a:p>
          <a:p>
            <a:pPr lvl="4"/>
            <a:r>
              <a:t>Body Level Five</a:t>
            </a:r>
          </a:p>
        </p:txBody>
      </p:sp>
      <p:sp>
        <p:nvSpPr>
          <p:cNvPr id="177" name="Shape 177"/>
          <p:cNvSpPr/>
          <p:nvPr/>
        </p:nvSpPr>
        <p:spPr>
          <a:xfrm flipV="1">
            <a:off x="-556508" y="8524839"/>
            <a:ext cx="13561903" cy="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178" name="Shape 178"/>
          <p:cNvSpPr>
            <a:spLocks noGrp="1"/>
          </p:cNvSpPr>
          <p:nvPr>
            <p:ph type="sldNum" sz="quarter" idx="2"/>
          </p:nvPr>
        </p:nvSpPr>
        <p:spPr>
          <a:xfrm>
            <a:off x="12194440" y="431800"/>
            <a:ext cx="406898" cy="4572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bg>
      <p:bgPr>
        <a:solidFill>
          <a:srgbClr val="222222"/>
        </a:solidFill>
        <a:effectLst/>
      </p:bgPr>
    </p:bg>
    <p:spTree>
      <p:nvGrpSpPr>
        <p:cNvPr id="1" name=""/>
        <p:cNvGrpSpPr/>
        <p:nvPr/>
      </p:nvGrpSpPr>
      <p:grpSpPr>
        <a:xfrm>
          <a:off x="0" y="0"/>
          <a:ext cx="0" cy="0"/>
          <a:chOff x="0" y="0"/>
          <a:chExt cx="0" cy="0"/>
        </a:xfrm>
      </p:grpSpPr>
      <p:sp>
        <p:nvSpPr>
          <p:cNvPr id="22" name="Shape 22"/>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23" name="Shape 23"/>
          <p:cNvSpPr>
            <a:spLocks noGrp="1"/>
          </p:cNvSpPr>
          <p:nvPr>
            <p:ph type="body" sz="quarter" idx="14"/>
          </p:nvPr>
        </p:nvSpPr>
        <p:spPr>
          <a:xfrm flipV="1">
            <a:off x="406400" y="6140894"/>
            <a:ext cx="12192000" cy="263"/>
          </a:xfrm>
          <a:prstGeom prst="line">
            <a:avLst/>
          </a:prstGeom>
          <a:ln w="38100">
            <a:solidFill>
              <a:srgbClr val="A6AAA9"/>
            </a:solidFill>
          </a:ln>
        </p:spPr>
        <p:txBody>
          <a:bodyPr anchor="ctr">
            <a:noAutofit/>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endParaRPr/>
          </a:p>
        </p:txBody>
      </p:sp>
      <p:sp>
        <p:nvSpPr>
          <p:cNvPr id="24" name="Shape 24"/>
          <p:cNvSpPr>
            <a:spLocks noGrp="1"/>
          </p:cNvSpPr>
          <p:nvPr>
            <p:ph type="title"/>
          </p:nvPr>
        </p:nvSpPr>
        <p:spPr>
          <a:xfrm>
            <a:off x="406400" y="6426200"/>
            <a:ext cx="12192000" cy="2705100"/>
          </a:xfrm>
          <a:prstGeom prst="rect">
            <a:avLst/>
          </a:prstGeom>
        </p:spPr>
        <p:txBody>
          <a:bodyPr/>
          <a:lstStyle>
            <a:lvl1pPr>
              <a:spcBef>
                <a:spcPts val="0"/>
              </a:spcBef>
              <a:defRPr sz="17000"/>
            </a:lvl1pPr>
          </a:lstStyle>
          <a:p>
            <a:r>
              <a:t>Title Text</a:t>
            </a:r>
          </a:p>
        </p:txBody>
      </p:sp>
      <p:sp>
        <p:nvSpPr>
          <p:cNvPr id="25" name="Shape 25"/>
          <p:cNvSpPr>
            <a:spLocks noGrp="1"/>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vl2pPr marL="0" indent="2286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2pPr>
            <a:lvl3pPr marL="0" indent="4572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3pPr>
            <a:lvl4pPr marL="0" indent="6858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4pPr>
            <a:lvl5pPr marL="0" indent="9144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26" name="Shape 26"/>
          <p:cNvSpPr>
            <a:spLocks noGrp="1"/>
          </p:cNvSpPr>
          <p:nvPr>
            <p:ph type="sldNum" sz="quarter" idx="2"/>
          </p:nvPr>
        </p:nvSpPr>
        <p:spPr>
          <a:xfrm>
            <a:off x="12194440" y="431800"/>
            <a:ext cx="406898" cy="4572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mp; Subtitle Alt">
    <p:spTree>
      <p:nvGrpSpPr>
        <p:cNvPr id="1" name=""/>
        <p:cNvGrpSpPr/>
        <p:nvPr/>
      </p:nvGrpSpPr>
      <p:grpSpPr>
        <a:xfrm>
          <a:off x="0" y="0"/>
          <a:ext cx="0" cy="0"/>
          <a:chOff x="0" y="0"/>
          <a:chExt cx="0" cy="0"/>
        </a:xfrm>
      </p:grpSpPr>
      <p:sp>
        <p:nvSpPr>
          <p:cNvPr id="33" name="Shape 33"/>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34" name="Shape 34"/>
          <p:cNvSpPr>
            <a:spLocks noGrp="1"/>
          </p:cNvSpPr>
          <p:nvPr>
            <p:ph type="title"/>
          </p:nvPr>
        </p:nvSpPr>
        <p:spPr>
          <a:xfrm>
            <a:off x="406400" y="6426200"/>
            <a:ext cx="12192000" cy="2705100"/>
          </a:xfrm>
          <a:prstGeom prst="rect">
            <a:avLst/>
          </a:prstGeom>
        </p:spPr>
        <p:txBody>
          <a:bodyPr/>
          <a:lstStyle>
            <a:lvl1pPr>
              <a:spcBef>
                <a:spcPts val="0"/>
              </a:spcBef>
              <a:defRPr sz="17000"/>
            </a:lvl1pPr>
          </a:lstStyle>
          <a:p>
            <a:r>
              <a:t>Title Text</a:t>
            </a:r>
          </a:p>
        </p:txBody>
      </p:sp>
      <p:sp>
        <p:nvSpPr>
          <p:cNvPr id="35" name="Shape 35"/>
          <p:cNvSpPr>
            <a:spLocks noGrp="1"/>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vl2pPr marL="0" indent="2286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2pPr>
            <a:lvl3pPr marL="0" indent="4572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3pPr>
            <a:lvl4pPr marL="0" indent="6858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4pPr>
            <a:lvl5pPr marL="0" indent="9144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36" name="Shape 36"/>
          <p:cNvSpPr>
            <a:spLocks noGrp="1"/>
          </p:cNvSpPr>
          <p:nvPr>
            <p:ph type="sldNum" sz="quarter" idx="2"/>
          </p:nvPr>
        </p:nvSpPr>
        <p:spPr>
          <a:xfrm>
            <a:off x="12161859" y="419100"/>
            <a:ext cx="406898" cy="4572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 Center">
    <p:bg>
      <p:bgPr>
        <a:solidFill>
          <a:srgbClr val="222222"/>
        </a:solidFill>
        <a:effectLst/>
      </p:bgPr>
    </p:bg>
    <p:spTree>
      <p:nvGrpSpPr>
        <p:cNvPr id="1" name=""/>
        <p:cNvGrpSpPr/>
        <p:nvPr/>
      </p:nvGrpSpPr>
      <p:grpSpPr>
        <a:xfrm>
          <a:off x="0" y="0"/>
          <a:ext cx="0" cy="0"/>
          <a:chOff x="0" y="0"/>
          <a:chExt cx="0" cy="0"/>
        </a:xfrm>
      </p:grpSpPr>
      <p:sp>
        <p:nvSpPr>
          <p:cNvPr id="43" name="Shape 43"/>
          <p:cNvSpPr>
            <a:spLocks noGrp="1"/>
          </p:cNvSpPr>
          <p:nvPr>
            <p:ph type="title"/>
          </p:nvPr>
        </p:nvSpPr>
        <p:spPr>
          <a:xfrm>
            <a:off x="406400" y="4038600"/>
            <a:ext cx="12192000" cy="4521200"/>
          </a:xfrm>
          <a:prstGeom prst="rect">
            <a:avLst/>
          </a:prstGeom>
        </p:spPr>
        <p:txBody>
          <a:bodyPr/>
          <a:lstStyle>
            <a:lvl1pPr>
              <a:spcBef>
                <a:spcPts val="0"/>
              </a:spcBef>
              <a:defRPr sz="17000"/>
            </a:lvl1pPr>
          </a:lstStyle>
          <a:p>
            <a:r>
              <a:t>Title Text</a:t>
            </a:r>
          </a:p>
        </p:txBody>
      </p:sp>
      <p:sp>
        <p:nvSpPr>
          <p:cNvPr id="44" name="Shape 44"/>
          <p:cNvSpPr>
            <a:spLocks noGrp="1"/>
          </p:cNvSpPr>
          <p:nvPr>
            <p:ph type="sldNum" sz="quarter" idx="2"/>
          </p:nvPr>
        </p:nvSpPr>
        <p:spPr>
          <a:xfrm>
            <a:off x="12194440" y="431800"/>
            <a:ext cx="406898" cy="4572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hoto - Vertical">
    <p:bg>
      <p:bgPr>
        <a:solidFill>
          <a:srgbClr val="222222"/>
        </a:solidFill>
        <a:effectLst/>
      </p:bgPr>
    </p:bg>
    <p:spTree>
      <p:nvGrpSpPr>
        <p:cNvPr id="1" name=""/>
        <p:cNvGrpSpPr/>
        <p:nvPr/>
      </p:nvGrpSpPr>
      <p:grpSpPr>
        <a:xfrm>
          <a:off x="0" y="0"/>
          <a:ext cx="0" cy="0"/>
          <a:chOff x="0" y="0"/>
          <a:chExt cx="0" cy="0"/>
        </a:xfrm>
      </p:grpSpPr>
      <p:sp>
        <p:nvSpPr>
          <p:cNvPr id="51" name="Shape 51"/>
          <p:cNvSpPr/>
          <p:nvPr/>
        </p:nvSpPr>
        <p:spPr>
          <a:xfrm flipV="1">
            <a:off x="5892800" y="6141012"/>
            <a:ext cx="6705600" cy="145"/>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52" name="Shape 52"/>
          <p:cNvSpPr>
            <a:spLocks noGrp="1"/>
          </p:cNvSpPr>
          <p:nvPr>
            <p:ph type="pic" idx="13"/>
          </p:nvPr>
        </p:nvSpPr>
        <p:spPr>
          <a:xfrm>
            <a:off x="0" y="0"/>
            <a:ext cx="5486400" cy="9753600"/>
          </a:xfrm>
          <a:prstGeom prst="rect">
            <a:avLst/>
          </a:prstGeom>
        </p:spPr>
        <p:txBody>
          <a:bodyPr lIns="91439" tIns="45719" rIns="91439" bIns="45719">
            <a:noAutofit/>
          </a:bodyPr>
          <a:lstStyle/>
          <a:p>
            <a:endParaRPr/>
          </a:p>
        </p:txBody>
      </p:sp>
      <p:sp>
        <p:nvSpPr>
          <p:cNvPr id="53" name="Shape 53"/>
          <p:cNvSpPr>
            <a:spLocks noGrp="1"/>
          </p:cNvSpPr>
          <p:nvPr>
            <p:ph type="title"/>
          </p:nvPr>
        </p:nvSpPr>
        <p:spPr>
          <a:xfrm>
            <a:off x="5892800" y="6426200"/>
            <a:ext cx="6705600" cy="2705100"/>
          </a:xfrm>
          <a:prstGeom prst="rect">
            <a:avLst/>
          </a:prstGeom>
        </p:spPr>
        <p:txBody>
          <a:bodyPr/>
          <a:lstStyle>
            <a:lvl1pPr>
              <a:spcBef>
                <a:spcPts val="0"/>
              </a:spcBef>
              <a:defRPr sz="17000"/>
            </a:lvl1pPr>
          </a:lstStyle>
          <a:p>
            <a:r>
              <a:t>Title Text</a:t>
            </a:r>
          </a:p>
        </p:txBody>
      </p:sp>
      <p:sp>
        <p:nvSpPr>
          <p:cNvPr id="54" name="Shape 54"/>
          <p:cNvSpPr>
            <a:spLocks noGrp="1"/>
          </p:cNvSpPr>
          <p:nvPr>
            <p:ph type="body" sz="quarter" idx="1"/>
          </p:nvPr>
        </p:nvSpPr>
        <p:spPr>
          <a:xfrm>
            <a:off x="5892800" y="4267200"/>
            <a:ext cx="67056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vl2pPr marL="0" indent="2286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2pPr>
            <a:lvl3pPr marL="0" indent="4572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3pPr>
            <a:lvl4pPr marL="0" indent="6858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4pPr>
            <a:lvl5pPr marL="0" indent="9144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55" name="Shape 55"/>
          <p:cNvSpPr>
            <a:spLocks noGrp="1"/>
          </p:cNvSpPr>
          <p:nvPr>
            <p:ph type="sldNum" sz="quarter" idx="2"/>
          </p:nvPr>
        </p:nvSpPr>
        <p:spPr>
          <a:xfrm>
            <a:off x="12194440" y="431800"/>
            <a:ext cx="406898" cy="4572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2" name="Shape 62"/>
          <p:cNvSpPr>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63" name="Shape 63"/>
          <p:cNvSpPr>
            <a:spLocks noGrp="1"/>
          </p:cNvSpPr>
          <p:nvPr>
            <p:ph type="title"/>
          </p:nvPr>
        </p:nvSpPr>
        <p:spPr>
          <a:prstGeom prst="rect">
            <a:avLst/>
          </a:prstGeom>
        </p:spPr>
        <p:txBody>
          <a:bodyPr/>
          <a:lstStyle/>
          <a:p>
            <a:r>
              <a:t>Title Text</a:t>
            </a:r>
          </a:p>
        </p:txBody>
      </p:sp>
      <p:sp>
        <p:nvSpPr>
          <p:cNvPr id="64" name="Shape 6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222222"/>
        </a:solidFill>
        <a:effectLst/>
      </p:bgPr>
    </p:bg>
    <p:spTree>
      <p:nvGrpSpPr>
        <p:cNvPr id="1" name=""/>
        <p:cNvGrpSpPr/>
        <p:nvPr/>
      </p:nvGrpSpPr>
      <p:grpSpPr>
        <a:xfrm>
          <a:off x="0" y="0"/>
          <a:ext cx="0" cy="0"/>
          <a:chOff x="0" y="0"/>
          <a:chExt cx="0" cy="0"/>
        </a:xfrm>
      </p:grpSpPr>
      <p:sp>
        <p:nvSpPr>
          <p:cNvPr id="71" name="Shape 71"/>
          <p:cNvSpPr>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72" name="Shape 72"/>
          <p:cNvSpPr>
            <a:spLocks noGrp="1"/>
          </p:cNvSpPr>
          <p:nvPr>
            <p:ph type="title"/>
          </p:nvPr>
        </p:nvSpPr>
        <p:spPr>
          <a:prstGeom prst="rect">
            <a:avLst/>
          </a:prstGeom>
        </p:spPr>
        <p:txBody>
          <a:bodyPr/>
          <a:lstStyle/>
          <a:p>
            <a:r>
              <a:t>Title Text</a:t>
            </a:r>
          </a:p>
        </p:txBody>
      </p:sp>
      <p:sp>
        <p:nvSpPr>
          <p:cNvPr id="73" name="Shape 73"/>
          <p:cNvSpPr>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74" name="Shape 7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mp; Bullets Alt">
    <p:spTree>
      <p:nvGrpSpPr>
        <p:cNvPr id="1" name=""/>
        <p:cNvGrpSpPr/>
        <p:nvPr/>
      </p:nvGrpSpPr>
      <p:grpSpPr>
        <a:xfrm>
          <a:off x="0" y="0"/>
          <a:ext cx="0" cy="0"/>
          <a:chOff x="0" y="0"/>
          <a:chExt cx="0" cy="0"/>
        </a:xfrm>
      </p:grpSpPr>
      <p:sp>
        <p:nvSpPr>
          <p:cNvPr id="81" name="Shape 81"/>
          <p:cNvSpPr>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82" name="Shape 82"/>
          <p:cNvSpPr>
            <a:spLocks noGrp="1"/>
          </p:cNvSpPr>
          <p:nvPr>
            <p:ph type="title"/>
          </p:nvPr>
        </p:nvSpPr>
        <p:spPr>
          <a:prstGeom prst="rect">
            <a:avLst/>
          </a:prstGeom>
        </p:spPr>
        <p:txBody>
          <a:bodyPr/>
          <a:lstStyle/>
          <a:p>
            <a:r>
              <a:t>Title Text</a:t>
            </a:r>
          </a:p>
        </p:txBody>
      </p:sp>
      <p:sp>
        <p:nvSpPr>
          <p:cNvPr id="83" name="Shape 83"/>
          <p:cNvSpPr>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84" name="Shape 8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222222"/>
        </a:solidFill>
        <a:effectLst/>
      </p:bgPr>
    </p:bg>
    <p:spTree>
      <p:nvGrpSpPr>
        <p:cNvPr id="1" name=""/>
        <p:cNvGrpSpPr/>
        <p:nvPr/>
      </p:nvGrpSpPr>
      <p:grpSpPr>
        <a:xfrm>
          <a:off x="0" y="0"/>
          <a:ext cx="0" cy="0"/>
          <a:chOff x="0" y="0"/>
          <a:chExt cx="0" cy="0"/>
        </a:xfrm>
      </p:grpSpPr>
      <p:sp>
        <p:nvSpPr>
          <p:cNvPr id="91" name="Shape 91"/>
          <p:cNvSpPr>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92" name="Shape 92"/>
          <p:cNvSpPr>
            <a:spLocks noGrp="1"/>
          </p:cNvSpPr>
          <p:nvPr>
            <p:ph type="pic" sz="half" idx="14"/>
          </p:nvPr>
        </p:nvSpPr>
        <p:spPr>
          <a:xfrm>
            <a:off x="7112000" y="1536700"/>
            <a:ext cx="5486400" cy="7797800"/>
          </a:xfrm>
          <a:prstGeom prst="rect">
            <a:avLst/>
          </a:prstGeom>
        </p:spPr>
        <p:txBody>
          <a:bodyPr lIns="91439" tIns="45719" rIns="91439" bIns="45719">
            <a:noAutofit/>
          </a:bodyPr>
          <a:lstStyle/>
          <a:p>
            <a:endParaRPr/>
          </a:p>
        </p:txBody>
      </p:sp>
      <p:sp>
        <p:nvSpPr>
          <p:cNvPr id="93" name="Shape 93"/>
          <p:cNvSpPr>
            <a:spLocks noGrp="1"/>
          </p:cNvSpPr>
          <p:nvPr>
            <p:ph type="title"/>
          </p:nvPr>
        </p:nvSpPr>
        <p:spPr>
          <a:xfrm>
            <a:off x="406400" y="1536700"/>
            <a:ext cx="6299200" cy="723900"/>
          </a:xfrm>
          <a:prstGeom prst="rect">
            <a:avLst/>
          </a:prstGeom>
        </p:spPr>
        <p:txBody>
          <a:bodyPr/>
          <a:lstStyle/>
          <a:p>
            <a:r>
              <a:t>Title Text</a:t>
            </a:r>
          </a:p>
        </p:txBody>
      </p:sp>
      <p:sp>
        <p:nvSpPr>
          <p:cNvPr id="94" name="Shape 94"/>
          <p:cNvSpPr>
            <a:spLocks noGrp="1"/>
          </p:cNvSpPr>
          <p:nvPr>
            <p:ph type="body" sz="half" idx="1"/>
          </p:nvPr>
        </p:nvSpPr>
        <p:spPr>
          <a:xfrm>
            <a:off x="406400" y="2743200"/>
            <a:ext cx="6299200" cy="6108700"/>
          </a:xfrm>
          <a:prstGeom prst="rect">
            <a:avLst/>
          </a:prstGeom>
        </p:spPr>
        <p:txBody>
          <a:bodyPr/>
          <a:lstStyle>
            <a:lvl1pPr>
              <a:buClr>
                <a:schemeClr val="accent1"/>
              </a:buClr>
              <a:buChar char="▸"/>
              <a:defRPr sz="2800"/>
            </a:lvl1pPr>
            <a:lvl2pPr>
              <a:buClr>
                <a:schemeClr val="accent1"/>
              </a:buClr>
              <a:buChar char="▸"/>
              <a:defRPr sz="2800"/>
            </a:lvl2pPr>
            <a:lvl3pPr>
              <a:buClr>
                <a:schemeClr val="accent1"/>
              </a:buClr>
              <a:buChar char="▸"/>
              <a:defRPr sz="2800"/>
            </a:lvl3pPr>
            <a:lvl4pPr>
              <a:buClr>
                <a:schemeClr val="accent1"/>
              </a:buClr>
              <a:buChar char="▸"/>
              <a:defRPr sz="2800"/>
            </a:lvl4pPr>
            <a:lvl5pPr>
              <a:buClr>
                <a:schemeClr val="accent1"/>
              </a:buClr>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flipV="1">
            <a:off x="406400" y="993160"/>
            <a:ext cx="12192000" cy="263"/>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3" name="Shape 3"/>
          <p:cNvSpPr>
            <a:spLocks noGrp="1"/>
          </p:cNvSpPr>
          <p:nvPr>
            <p:ph type="title"/>
          </p:nvPr>
        </p:nvSpPr>
        <p:spPr>
          <a:xfrm>
            <a:off x="406400" y="1536700"/>
            <a:ext cx="12192000"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p>
            <a:r>
              <a:t>Title Text</a:t>
            </a:r>
          </a:p>
        </p:txBody>
      </p:sp>
      <p:sp>
        <p:nvSpPr>
          <p:cNvPr id="4" name="Shape 4"/>
          <p:cNvSpPr>
            <a:spLocks noGrp="1"/>
          </p:cNvSpPr>
          <p:nvPr>
            <p:ph type="body" idx="1"/>
          </p:nvPr>
        </p:nvSpPr>
        <p:spPr>
          <a:xfrm>
            <a:off x="406400" y="2743200"/>
            <a:ext cx="12192000" cy="6108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12186622" y="431800"/>
            <a:ext cx="406897" cy="457200"/>
          </a:xfrm>
          <a:prstGeom prst="rect">
            <a:avLst/>
          </a:prstGeom>
          <a:ln w="12700">
            <a:miter lim="400000"/>
          </a:ln>
        </p:spPr>
        <p:txBody>
          <a:bodyPr wrap="none" lIns="50800" tIns="50800" rIns="50800" bIns="50800">
            <a:spAutoFit/>
          </a:bodyPr>
          <a:lstStyle>
            <a:lvl1pPr algn="r">
              <a:lnSpc>
                <a:spcPct val="80000"/>
              </a:lnSpc>
              <a:spcBef>
                <a:spcPts val="0"/>
              </a:spcBef>
              <a:defRPr sz="2400">
                <a:latin typeface="DIN Alternate"/>
                <a:ea typeface="DIN Alternate"/>
                <a:cs typeface="DIN Alternate"/>
                <a:sym typeface="DIN Alternate"/>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med"/>
  <p:txStyles>
    <p:titleStyle>
      <a:lvl1pPr marL="0" marR="0" indent="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1pPr>
      <a:lvl2pPr marL="0" marR="0" indent="22860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2pPr>
      <a:lvl3pPr marL="0" marR="0" indent="45720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3pPr>
      <a:lvl4pPr marL="0" marR="0" indent="68580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4pPr>
      <a:lvl5pPr marL="0" marR="0" indent="91440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5pPr>
      <a:lvl6pPr marL="0" marR="0" indent="114300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6pPr>
      <a:lvl7pPr marL="0" marR="0" indent="137160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7pPr>
      <a:lvl8pPr marL="0" marR="0" indent="160020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8pPr>
      <a:lvl9pPr marL="0" marR="0" indent="182880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9pPr>
    </p:titleStyle>
    <p:bodyStyle>
      <a:lvl1pPr marL="444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1pPr>
      <a:lvl2pPr marL="889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2pPr>
      <a:lvl3pPr marL="1333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3pPr>
      <a:lvl4pPr marL="1778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4pPr>
      <a:lvl5pPr marL="2222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5pPr>
      <a:lvl6pPr marL="2667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6pPr>
      <a:lvl7pPr marL="3111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7pPr>
      <a:lvl8pPr marL="3556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8pPr>
      <a:lvl9pPr marL="4000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9pPr>
    </p:bodyStyle>
    <p:otherStyle>
      <a:lvl1pPr marL="0" marR="0" indent="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1pPr>
      <a:lvl2pPr marL="0" marR="0" indent="2286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2pPr>
      <a:lvl3pPr marL="0" marR="0" indent="4572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3pPr>
      <a:lvl4pPr marL="0" marR="0" indent="6858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4pPr>
      <a:lvl5pPr marL="0" marR="0" indent="9144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5pPr>
      <a:lvl6pPr marL="0" marR="0" indent="11430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6pPr>
      <a:lvl7pPr marL="0" marR="0" indent="13716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7pPr>
      <a:lvl8pPr marL="0" marR="0" indent="16002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8pPr>
      <a:lvl9pPr marL="0" marR="0" indent="18288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benmacvean.weebly.com/uploads/8/9/3/3/89330924/magazine_institutions.docx" TargetMode="External"/><Relationship Id="rId4" Type="http://schemas.openxmlformats.org/officeDocument/2006/relationships/hyperlink" Target="http://www.immediate.co.uk/" TargetMode="External"/><Relationship Id="rId5" Type="http://schemas.openxmlformats.org/officeDocument/2006/relationships/hyperlink" Target="http://benmacvean.weebly.com/uploads/8/9/3/3/89330924/audience_profile_pdf.pdf" TargetMode="External"/><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18.xml"/><Relationship Id="rId2" Type="http://schemas.openxmlformats.org/officeDocument/2006/relationships/hyperlink" Target="http://benmacvean.weebly.com/uploads/8/9/3/3/89330924/music_magazine_pitch_powerpoint.pptx"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benmacvean.weebly.com/uploads/8/9/3/3/89330924/music_magazine_pitch_powerpoint.pptx" TargetMode="External"/><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hyperlink" Target="https://www.youtube.com/playlist?list=PLOWGD2mptK9c8VSTBDzBbuDSOIQQih9TV" TargetMode="External"/><Relationship Id="rId1" Type="http://schemas.openxmlformats.org/officeDocument/2006/relationships/slideLayout" Target="../slideLayouts/slideLayout18.xml"/><Relationship Id="rId2" Type="http://schemas.openxmlformats.org/officeDocument/2006/relationships/hyperlink" Target="http://benmacvean.weebly.com/uploads/8/9/3/3/89330924/audience_profile_pdf.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benmacvean.weebly.com/uploads/8/9/3/3/89330924/audience_profile_pdf.pdf" TargetMode="External"/><Relationship Id="rId4" Type="http://schemas.openxmlformats.org/officeDocument/2006/relationships/image" Target="../media/image2.jpeg"/><Relationship Id="rId1" Type="http://schemas.openxmlformats.org/officeDocument/2006/relationships/slideLayout" Target="../slideLayouts/slideLayout18.xml"/><Relationship Id="rId2" Type="http://schemas.openxmlformats.org/officeDocument/2006/relationships/hyperlink" Target="http://benmacvean.weebly.com/music-magazine.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hyperlink" Target="http://benmacvean.weebly.com/music-magazine.html" TargetMode="External"/><Relationship Id="rId3"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hyperlink" Target="http://benmacvean.weebly.com/music-magazine.html" TargetMode="External"/><Relationship Id="rId4" Type="http://schemas.openxmlformats.org/officeDocument/2006/relationships/image" Target="../media/image4.jpeg"/><Relationship Id="rId1" Type="http://schemas.openxmlformats.org/officeDocument/2006/relationships/slideLayout" Target="../slideLayouts/slideLayout18.xml"/><Relationship Id="rId2" Type="http://schemas.openxmlformats.org/officeDocument/2006/relationships/hyperlink" Target="http://benmacvean.weebly.com/uploads/8/9/3/3/89330924/audience_profile_pdf.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benmacvean.weebly.com/preliminary-task.html" TargetMode="External"/><Relationship Id="rId4" Type="http://schemas.openxmlformats.org/officeDocument/2006/relationships/hyperlink" Target="http://www.canon.co.uk/for_home/product_finder/cameras/digital_slr/eos_600d/" TargetMode="External"/><Relationship Id="rId5" Type="http://schemas.openxmlformats.org/officeDocument/2006/relationships/hyperlink" Target="https://www.apple.com/uk/keynote/" TargetMode="External"/><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jpeg"/><Relationship Id="rId9" Type="http://schemas.openxmlformats.org/officeDocument/2006/relationships/hyperlink" Target="https://www.youtube.com/watch?v=SrlKWbn0mFM" TargetMode="External"/><Relationship Id="rId1" Type="http://schemas.openxmlformats.org/officeDocument/2006/relationships/slideLayout" Target="../slideLayouts/slideLayout18.xml"/><Relationship Id="rId2" Type="http://schemas.openxmlformats.org/officeDocument/2006/relationships/hyperlink" Target="NUL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png"/></Relationships>
</file>

<file path=ppt/slides/_rels/slide21.xml.rels><?xml version="1.0" encoding="UTF-8" standalone="yes"?>
<Relationships xmlns="http://schemas.openxmlformats.org/package/2006/relationships"><Relationship Id="rId11" Type="http://schemas.openxmlformats.org/officeDocument/2006/relationships/image" Target="../media/image16.jpeg"/><Relationship Id="rId12" Type="http://schemas.openxmlformats.org/officeDocument/2006/relationships/image" Target="../media/image17.jpeg"/><Relationship Id="rId13" Type="http://schemas.openxmlformats.org/officeDocument/2006/relationships/image" Target="../media/image18.jpeg"/><Relationship Id="rId1" Type="http://schemas.openxmlformats.org/officeDocument/2006/relationships/slideLayout" Target="../slideLayouts/slideLayout18.xml"/><Relationship Id="rId2" Type="http://schemas.openxmlformats.org/officeDocument/2006/relationships/hyperlink" Target="http://benmacvean.weebly.com/preliminary-task.html" TargetMode="External"/><Relationship Id="rId3" Type="http://schemas.openxmlformats.org/officeDocument/2006/relationships/hyperlink" Target="http://benmacvean.weebly.com/music-magazine.html" TargetMode="External"/><Relationship Id="rId4" Type="http://schemas.openxmlformats.org/officeDocument/2006/relationships/hyperlink" Target="http://benmacvean.weebly.com/uploads/8/9/3/3/89330924/magazine_institutions.docx" TargetMode="External"/><Relationship Id="rId5" Type="http://schemas.openxmlformats.org/officeDocument/2006/relationships/hyperlink" Target="http://benmacvean.weebly.com/uploads/8/9/3/3/89330924/audience_profile_pdf.pdf" TargetMode="External"/><Relationship Id="rId6" Type="http://schemas.openxmlformats.org/officeDocument/2006/relationships/hyperlink" Target="http://68.media.tumblr.com/bb98095efb63d07059a42e5937aeeec8/tumblr_mxjoozw6b81sllauzo2_1280.jpg" TargetMode="External"/><Relationship Id="rId7" Type="http://schemas.openxmlformats.org/officeDocument/2006/relationships/image" Target="../media/image12.jpe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hyperlink" Target="http://benmacvean.weebly.com/uploads/8/9/3/3/89330924/blues_and_soul_magazine_analysis.pptx" TargetMode="External"/><Relationship Id="rId4" Type="http://schemas.openxmlformats.org/officeDocument/2006/relationships/slide" Target="slide5.xml"/><Relationship Id="rId5" Type="http://schemas.openxmlformats.org/officeDocument/2006/relationships/hyperlink" Target="http://benmacvean.weebly.com/music-magazine.html" TargetMode="External"/><Relationship Id="rId6" Type="http://schemas.openxmlformats.org/officeDocument/2006/relationships/image" Target="../media/image2.jpeg"/><Relationship Id="rId1" Type="http://schemas.openxmlformats.org/officeDocument/2006/relationships/slideLayout" Target="../slideLayouts/slideLayout18.xml"/><Relationship Id="rId2" Type="http://schemas.openxmlformats.org/officeDocument/2006/relationships/hyperlink" Target="http://benmacvean.weebly.com/uploads/8/9/3/3/89330924/audience_profile_pdf.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benmacvean.weebly.com/uploads/8/9/3/3/89330924/music_magazine_pitch_powerpoint.pptx" TargetMode="External"/><Relationship Id="rId4" Type="http://schemas.openxmlformats.org/officeDocument/2006/relationships/hyperlink" Target="http://benmacvean.weebly.com/uploads/8/9/3/3/89330924/audience_profile_pdf.pdf" TargetMode="External"/><Relationship Id="rId5" Type="http://schemas.openxmlformats.org/officeDocument/2006/relationships/image" Target="../media/image3.jpeg"/><Relationship Id="rId1" Type="http://schemas.openxmlformats.org/officeDocument/2006/relationships/slideLayout" Target="../slideLayouts/slideLayout18.xml"/><Relationship Id="rId2" Type="http://schemas.openxmlformats.org/officeDocument/2006/relationships/hyperlink" Target="http://benmacvean.weebly.com/music-magazine.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benmacvean.weebly.com/uploads/8/9/3/3/89330924/music_magazine_pitch_powerpoint.pptx" TargetMode="External"/><Relationship Id="rId4" Type="http://schemas.openxmlformats.org/officeDocument/2006/relationships/hyperlink" Target="http://benmacvean.weebly.com/uploads/8/9/3/3/89330924/questionnaire_conclusion.docx" TargetMode="External"/><Relationship Id="rId5" Type="http://schemas.openxmlformats.org/officeDocument/2006/relationships/image" Target="../media/image4.jpeg"/><Relationship Id="rId1" Type="http://schemas.openxmlformats.org/officeDocument/2006/relationships/slideLayout" Target="../slideLayouts/slideLayout18.xml"/><Relationship Id="rId2" Type="http://schemas.openxmlformats.org/officeDocument/2006/relationships/hyperlink" Target="http://benmacvean.weebly.com/music-magazine.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image" Target="../media/image2.jpeg"/><Relationship Id="rId1" Type="http://schemas.openxmlformats.org/officeDocument/2006/relationships/slideLayout" Target="../slideLayouts/slideLayout18.xml"/><Relationship Id="rId2" Type="http://schemas.openxmlformats.org/officeDocument/2006/relationships/hyperlink" Target="http://benmacvean.weebly.com/uploads/8/9/3/3/89330924/audience_profile_pdf.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benmacvean.weebly.com/uploads/8/9/3/3/89330924/audience_profile_pdf.pdf" TargetMode="External"/><Relationship Id="rId4" Type="http://schemas.openxmlformats.org/officeDocument/2006/relationships/image" Target="../media/image3.jpeg"/><Relationship Id="rId1" Type="http://schemas.openxmlformats.org/officeDocument/2006/relationships/slideLayout" Target="../slideLayouts/slideLayout18.xml"/><Relationship Id="rId2" Type="http://schemas.openxmlformats.org/officeDocument/2006/relationships/hyperlink" Target="http://68.media.tumblr.com/bb98095efb63d07059a42e5937aeeec8/tumblr_mxjoozw6b81sllauzo2_1280.jp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benmacvean.weebly.com/music-magazine.html" TargetMode="External"/><Relationship Id="rId4" Type="http://schemas.openxmlformats.org/officeDocument/2006/relationships/image" Target="../media/image4.jpeg"/><Relationship Id="rId1" Type="http://schemas.openxmlformats.org/officeDocument/2006/relationships/slideLayout" Target="../slideLayouts/slideLayout18.xml"/><Relationship Id="rId2" Type="http://schemas.openxmlformats.org/officeDocument/2006/relationships/hyperlink" Target="http://benmacvean.weebly.com/uploads/8/9/3/3/89330924/audience_profile_pdf.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7" name="Shape 187"/>
          <p:cNvSpPr>
            <a:spLocks noGrp="1"/>
          </p:cNvSpPr>
          <p:nvPr>
            <p:ph type="body" sz="quarter" idx="1"/>
          </p:nvPr>
        </p:nvSpPr>
        <p:spPr>
          <a:xfrm>
            <a:off x="317500" y="6159215"/>
            <a:ext cx="12192000" cy="1512558"/>
          </a:xfrm>
          <a:prstGeom prst="rect">
            <a:avLst/>
          </a:prstGeom>
        </p:spPr>
        <p:txBody>
          <a:bodyPr anchor="t"/>
          <a:lstStyle>
            <a:lvl1pPr>
              <a:lnSpc>
                <a:spcPct val="100000"/>
              </a:lnSpc>
              <a:spcBef>
                <a:spcPts val="2800"/>
              </a:spcBef>
              <a:defRPr sz="8100" cap="none">
                <a:solidFill>
                  <a:srgbClr val="FF4E32"/>
                </a:solidFill>
                <a:latin typeface="Alternate Gothic No2 D"/>
                <a:ea typeface="Alternate Gothic No2 D"/>
                <a:cs typeface="Alternate Gothic No2 D"/>
                <a:sym typeface="Alternate Gothic No2 D"/>
              </a:defRPr>
            </a:lvl1pPr>
          </a:lstStyle>
          <a:p>
            <a:r>
              <a:rPr b="1" dirty="0">
                <a:latin typeface="Arial" charset="0"/>
                <a:ea typeface="Arial" charset="0"/>
                <a:cs typeface="Arial" charset="0"/>
              </a:rPr>
              <a:t>Evaluation</a:t>
            </a:r>
          </a:p>
        </p:txBody>
      </p:sp>
      <p:pic>
        <p:nvPicPr>
          <p:cNvPr id="188" name="Untitled-1.png"/>
          <p:cNvPicPr>
            <a:picLocks noChangeAspect="1"/>
          </p:cNvPicPr>
          <p:nvPr/>
        </p:nvPicPr>
        <p:blipFill>
          <a:blip r:embed="rId2">
            <a:extLst/>
          </a:blip>
          <a:stretch>
            <a:fillRect/>
          </a:stretch>
        </p:blipFill>
        <p:spPr>
          <a:xfrm>
            <a:off x="431733" y="5517184"/>
            <a:ext cx="6376349" cy="636511"/>
          </a:xfrm>
          <a:prstGeom prst="rect">
            <a:avLst/>
          </a:prstGeom>
          <a:ln w="12700">
            <a:miter lim="400000"/>
          </a:ln>
        </p:spPr>
      </p:pic>
      <p:sp>
        <p:nvSpPr>
          <p:cNvPr id="2" name="TextBox 1"/>
          <p:cNvSpPr txBox="1"/>
          <p:nvPr/>
        </p:nvSpPr>
        <p:spPr>
          <a:xfrm>
            <a:off x="7145176" y="6402533"/>
            <a:ext cx="4907902"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2400"/>
              </a:spcBef>
              <a:spcAft>
                <a:spcPts val="0"/>
              </a:spcAft>
              <a:buClrTx/>
              <a:buSzTx/>
              <a:buFontTx/>
              <a:buNone/>
              <a:tabLst/>
            </a:pPr>
            <a:r>
              <a:rPr kumimoji="0" lang="en-GB" sz="2000" b="0" i="0" u="none" strike="noStrike" cap="none" spc="0" normalizeH="0" baseline="0" dirty="0" smtClean="0">
                <a:ln>
                  <a:noFill/>
                </a:ln>
                <a:solidFill>
                  <a:srgbClr val="838787"/>
                </a:solidFill>
                <a:effectLst/>
                <a:uFillTx/>
                <a:latin typeface="Avenir Next Medium"/>
                <a:ea typeface="Avenir Next Medium"/>
                <a:cs typeface="Avenir Next Medium"/>
                <a:sym typeface="Avenir Next Medium"/>
              </a:rPr>
              <a:t>Click the blue underlined words to find out</a:t>
            </a:r>
            <a:r>
              <a:rPr kumimoji="0" lang="en-GB" sz="2000" b="0" i="0" u="none" strike="noStrike" cap="none" spc="0" normalizeH="0" dirty="0" smtClean="0">
                <a:ln>
                  <a:noFill/>
                </a:ln>
                <a:solidFill>
                  <a:srgbClr val="838787"/>
                </a:solidFill>
                <a:effectLst/>
                <a:uFillTx/>
                <a:latin typeface="Avenir Next Medium"/>
                <a:ea typeface="Avenir Next Medium"/>
                <a:cs typeface="Avenir Next Medium"/>
                <a:sym typeface="Avenir Next Medium"/>
              </a:rPr>
              <a:t> more</a:t>
            </a:r>
            <a:r>
              <a:rPr kumimoji="0" lang="mr-IN" sz="2000" b="0" i="0" u="none" strike="noStrike" cap="none" spc="0" normalizeH="0" dirty="0" smtClean="0">
                <a:ln>
                  <a:noFill/>
                </a:ln>
                <a:solidFill>
                  <a:srgbClr val="838787"/>
                </a:solidFill>
                <a:effectLst/>
                <a:uFillTx/>
                <a:latin typeface="Avenir Next Medium"/>
                <a:ea typeface="Avenir Next Medium"/>
                <a:cs typeface="Avenir Next Medium"/>
                <a:sym typeface="Avenir Next Medium"/>
              </a:rPr>
              <a:t>…</a:t>
            </a:r>
            <a:endParaRPr kumimoji="0" lang="en-GB" sz="2000" b="0" i="0" u="none" strike="noStrike" cap="none" spc="0" normalizeH="0" baseline="0" dirty="0">
              <a:ln>
                <a:noFill/>
              </a:ln>
              <a:solidFill>
                <a:srgbClr val="838787"/>
              </a:solidFill>
              <a:effectLst/>
              <a:uFillTx/>
              <a:latin typeface="Avenir Next Medium"/>
              <a:ea typeface="Avenir Next Medium"/>
              <a:cs typeface="Avenir Next Medium"/>
              <a:sym typeface="Avenir Next Medium"/>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88"/>
                                        </p:tgtEl>
                                      </p:cBhvr>
                                    </p:animEffect>
                                    <p:anim calcmode="lin" valueType="num">
                                      <p:cBhvr>
                                        <p:cTn id="7" dur="1000"/>
                                        <p:tgtEl>
                                          <p:spTgt spid="188"/>
                                        </p:tgtEl>
                                        <p:attrNameLst>
                                          <p:attrName>ppt_x</p:attrName>
                                        </p:attrNameLst>
                                      </p:cBhvr>
                                      <p:tavLst>
                                        <p:tav tm="0">
                                          <p:val>
                                            <p:strVal val="ppt_x"/>
                                          </p:val>
                                        </p:tav>
                                        <p:tav tm="100000">
                                          <p:val>
                                            <p:strVal val="ppt_x"/>
                                          </p:val>
                                        </p:tav>
                                      </p:tavLst>
                                    </p:anim>
                                    <p:anim calcmode="lin" valueType="num">
                                      <p:cBhvr>
                                        <p:cTn id="8" dur="1000"/>
                                        <p:tgtEl>
                                          <p:spTgt spid="188"/>
                                        </p:tgtEl>
                                        <p:attrNameLst>
                                          <p:attrName>ppt_y</p:attrName>
                                        </p:attrNameLst>
                                      </p:cBhvr>
                                      <p:tavLst>
                                        <p:tav tm="0">
                                          <p:val>
                                            <p:strVal val="ppt_y"/>
                                          </p:val>
                                        </p:tav>
                                        <p:tav tm="100000">
                                          <p:val>
                                            <p:strVal val="ppt_y+.1"/>
                                          </p:val>
                                        </p:tav>
                                      </p:tavLst>
                                    </p:anim>
                                    <p:set>
                                      <p:cBhvr>
                                        <p:cTn id="9" dur="1" fill="hold">
                                          <p:stCondLst>
                                            <p:cond delay="999"/>
                                          </p:stCondLst>
                                        </p:cTn>
                                        <p:tgtEl>
                                          <p:spTgt spid="18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par>
                          <p:cTn id="17" fill="hold">
                            <p:stCondLst>
                              <p:cond delay="500"/>
                            </p:stCondLst>
                            <p:childTnLst>
                              <p:par>
                                <p:cTn id="18" presetID="42" presetClass="exit" presetSubtype="0" fill="hold" grpId="1" nodeType="afterEffect">
                                  <p:stCondLst>
                                    <p:cond delay="0"/>
                                  </p:stCondLst>
                                  <p:childTnLst>
                                    <p:animEffect transition="out" filter="fade">
                                      <p:cBhvr>
                                        <p:cTn id="19" dur="3000"/>
                                        <p:tgtEl>
                                          <p:spTgt spid="2"/>
                                        </p:tgtEl>
                                      </p:cBhvr>
                                    </p:animEffect>
                                    <p:anim calcmode="lin" valueType="num">
                                      <p:cBhvr>
                                        <p:cTn id="20" dur="3000"/>
                                        <p:tgtEl>
                                          <p:spTgt spid="2"/>
                                        </p:tgtEl>
                                        <p:attrNameLst>
                                          <p:attrName>ppt_x</p:attrName>
                                        </p:attrNameLst>
                                      </p:cBhvr>
                                      <p:tavLst>
                                        <p:tav tm="0">
                                          <p:val>
                                            <p:strVal val="ppt_x"/>
                                          </p:val>
                                        </p:tav>
                                        <p:tav tm="100000">
                                          <p:val>
                                            <p:strVal val="ppt_x"/>
                                          </p:val>
                                        </p:tav>
                                      </p:tavLst>
                                    </p:anim>
                                    <p:anim calcmode="lin" valueType="num">
                                      <p:cBhvr>
                                        <p:cTn id="21" dur="3000"/>
                                        <p:tgtEl>
                                          <p:spTgt spid="2"/>
                                        </p:tgtEl>
                                        <p:attrNameLst>
                                          <p:attrName>ppt_y</p:attrName>
                                        </p:attrNameLst>
                                      </p:cBhvr>
                                      <p:tavLst>
                                        <p:tav tm="0">
                                          <p:val>
                                            <p:strVal val="ppt_y"/>
                                          </p:val>
                                        </p:tav>
                                        <p:tav tm="100000">
                                          <p:val>
                                            <p:strVal val="ppt_y+.1"/>
                                          </p:val>
                                        </p:tav>
                                      </p:tavLst>
                                    </p:anim>
                                    <p:set>
                                      <p:cBhvr>
                                        <p:cTn id="22" dur="1" fill="hold">
                                          <p:stCondLst>
                                            <p:cond delay="2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0" name="Shape 220"/>
          <p:cNvSpPr>
            <a:spLocks noGrp="1"/>
          </p:cNvSpPr>
          <p:nvPr>
            <p:ph type="body" sz="quarter" idx="1"/>
          </p:nvPr>
        </p:nvSpPr>
        <p:spPr>
          <a:xfrm>
            <a:off x="317500" y="6159215"/>
            <a:ext cx="12192000" cy="1512558"/>
          </a:xfrm>
          <a:prstGeom prst="rect">
            <a:avLst/>
          </a:prstGeom>
        </p:spPr>
        <p:txBody>
          <a:bodyPr anchor="t">
            <a:normAutofit fontScale="92500"/>
          </a:bodyPr>
          <a:lstStyle>
            <a:lvl1pPr defTabSz="362204">
              <a:lnSpc>
                <a:spcPct val="100000"/>
              </a:lnSpc>
              <a:spcBef>
                <a:spcPts val="1700"/>
              </a:spcBef>
              <a:defRPr sz="5022" cap="none">
                <a:solidFill>
                  <a:srgbClr val="FF4E32"/>
                </a:solidFill>
                <a:latin typeface="Alternate Gothic No2 D"/>
                <a:ea typeface="Alternate Gothic No2 D"/>
                <a:cs typeface="Alternate Gothic No2 D"/>
                <a:sym typeface="Alternate Gothic No2 D"/>
              </a:defRPr>
            </a:lvl1pPr>
          </a:lstStyle>
          <a:p>
            <a:r>
              <a:rPr dirty="0">
                <a:latin typeface="Arial Hebrew Scholar" charset="-79"/>
                <a:ea typeface="Arial Hebrew Scholar" charset="-79"/>
                <a:cs typeface="Arial Hebrew Scholar" charset="-79"/>
              </a:rPr>
              <a:t>Question Three. What kind of media institution might distribute your media product and why?</a:t>
            </a:r>
          </a:p>
        </p:txBody>
      </p:sp>
      <p:pic>
        <p:nvPicPr>
          <p:cNvPr id="221" name="Untitled-1.png"/>
          <p:cNvPicPr>
            <a:picLocks noChangeAspect="1"/>
          </p:cNvPicPr>
          <p:nvPr/>
        </p:nvPicPr>
        <p:blipFill>
          <a:blip r:embed="rId3">
            <a:extLst/>
          </a:blip>
          <a:stretch>
            <a:fillRect/>
          </a:stretch>
        </p:blipFill>
        <p:spPr>
          <a:xfrm>
            <a:off x="431733" y="5517184"/>
            <a:ext cx="6376349" cy="636511"/>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221"/>
                                        </p:tgtEl>
                                      </p:cBhvr>
                                    </p:animEffect>
                                    <p:anim calcmode="lin" valueType="num">
                                      <p:cBhvr>
                                        <p:cTn id="7" dur="1000"/>
                                        <p:tgtEl>
                                          <p:spTgt spid="221"/>
                                        </p:tgtEl>
                                        <p:attrNameLst>
                                          <p:attrName>ppt_x</p:attrName>
                                        </p:attrNameLst>
                                      </p:cBhvr>
                                      <p:tavLst>
                                        <p:tav tm="0">
                                          <p:val>
                                            <p:strVal val="ppt_x"/>
                                          </p:val>
                                        </p:tav>
                                        <p:tav tm="100000">
                                          <p:val>
                                            <p:strVal val="ppt_x"/>
                                          </p:val>
                                        </p:tav>
                                      </p:tavLst>
                                    </p:anim>
                                    <p:anim calcmode="lin" valueType="num">
                                      <p:cBhvr>
                                        <p:cTn id="8" dur="1000"/>
                                        <p:tgtEl>
                                          <p:spTgt spid="221"/>
                                        </p:tgtEl>
                                        <p:attrNameLst>
                                          <p:attrName>ppt_y</p:attrName>
                                        </p:attrNameLst>
                                      </p:cBhvr>
                                      <p:tavLst>
                                        <p:tav tm="0">
                                          <p:val>
                                            <p:strVal val="ppt_y"/>
                                          </p:val>
                                        </p:tav>
                                        <p:tav tm="100000">
                                          <p:val>
                                            <p:strVal val="ppt_y+.1"/>
                                          </p:val>
                                        </p:tav>
                                      </p:tavLst>
                                    </p:anim>
                                    <p:set>
                                      <p:cBhvr>
                                        <p:cTn id="9" dur="1" fill="hold">
                                          <p:stCondLst>
                                            <p:cond delay="999"/>
                                          </p:stCondLst>
                                        </p:cTn>
                                        <p:tgtEl>
                                          <p:spTgt spid="2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3" name="Shape 223"/>
          <p:cNvSpPr>
            <a:spLocks noGrp="1"/>
          </p:cNvSpPr>
          <p:nvPr>
            <p:ph type="title"/>
          </p:nvPr>
        </p:nvSpPr>
        <p:spPr>
          <a:xfrm>
            <a:off x="5062205" y="8585463"/>
            <a:ext cx="7196734" cy="985442"/>
          </a:xfrm>
          <a:prstGeom prst="rect">
            <a:avLst/>
          </a:prstGeom>
        </p:spPr>
        <p:txBody>
          <a:bodyPr>
            <a:normAutofit fontScale="90000"/>
          </a:bodyPr>
          <a:lstStyle>
            <a:lvl1pPr>
              <a:lnSpc>
                <a:spcPct val="100000"/>
              </a:lnSpc>
              <a:spcBef>
                <a:spcPts val="2800"/>
              </a:spcBef>
              <a:defRPr sz="5900" cap="none">
                <a:solidFill>
                  <a:srgbClr val="38A2EC"/>
                </a:solidFill>
                <a:latin typeface="Parkway Hotel"/>
                <a:ea typeface="Parkway Hotel"/>
                <a:cs typeface="Parkway Hotel"/>
                <a:sym typeface="Parkway Hotel"/>
              </a:defRPr>
            </a:lvl1pPr>
          </a:lstStyle>
          <a:p>
            <a:r>
              <a:t>Media Institution</a:t>
            </a:r>
          </a:p>
        </p:txBody>
      </p:sp>
      <p:sp>
        <p:nvSpPr>
          <p:cNvPr id="224" name="Shape 224"/>
          <p:cNvSpPr/>
          <p:nvPr/>
        </p:nvSpPr>
        <p:spPr>
          <a:xfrm>
            <a:off x="7470706" y="2445651"/>
            <a:ext cx="5418258" cy="453457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1800">
                <a:solidFill>
                  <a:srgbClr val="000000"/>
                </a:solidFill>
                <a:latin typeface="Alternate Gothic No2 D"/>
                <a:ea typeface="Alternate Gothic No2 D"/>
                <a:cs typeface="Alternate Gothic No2 D"/>
                <a:sym typeface="Alternate Gothic No2 D"/>
              </a:defRPr>
            </a:lvl1pPr>
          </a:lstStyle>
          <a:p>
            <a:r>
              <a:rPr dirty="0">
                <a:latin typeface="Arial Hebrew Scholar" charset="-79"/>
                <a:ea typeface="Arial Hebrew Scholar" charset="-79"/>
                <a:cs typeface="Arial Hebrew Scholar" charset="-79"/>
              </a:rPr>
              <a:t>In </a:t>
            </a:r>
            <a:r>
              <a:rPr dirty="0">
                <a:latin typeface="Arial Hebrew Scholar" charset="-79"/>
                <a:ea typeface="Arial Hebrew Scholar" charset="-79"/>
                <a:cs typeface="Arial Hebrew Scholar" charset="-79"/>
                <a:hlinkClick r:id="rId2"/>
              </a:rPr>
              <a:t>my pitch</a:t>
            </a:r>
            <a:r>
              <a:rPr dirty="0">
                <a:latin typeface="Arial Hebrew Scholar" charset="-79"/>
                <a:ea typeface="Arial Hebrew Scholar" charset="-79"/>
                <a:cs typeface="Arial Hebrew Scholar" charset="-79"/>
              </a:rPr>
              <a:t>, </a:t>
            </a:r>
            <a:r>
              <a:rPr dirty="0">
                <a:latin typeface="Arial Hebrew Scholar" charset="-79"/>
                <a:ea typeface="Arial Hebrew Scholar" charset="-79"/>
                <a:cs typeface="Arial Hebrew Scholar" charset="-79"/>
                <a:hlinkClick r:id="rId3"/>
              </a:rPr>
              <a:t>I chose </a:t>
            </a:r>
            <a:r>
              <a:rPr dirty="0" smtClean="0">
                <a:latin typeface="Arial Hebrew Scholar" charset="-79"/>
                <a:ea typeface="Arial Hebrew Scholar" charset="-79"/>
                <a:cs typeface="Arial Hebrew Scholar" charset="-79"/>
                <a:hlinkClick r:id="rId3"/>
              </a:rPr>
              <a:t>Immediate </a:t>
            </a:r>
            <a:r>
              <a:rPr dirty="0">
                <a:latin typeface="Arial Hebrew Scholar" charset="-79"/>
                <a:ea typeface="Arial Hebrew Scholar" charset="-79"/>
                <a:cs typeface="Arial Hebrew Scholar" charset="-79"/>
                <a:hlinkClick r:id="rId3"/>
              </a:rPr>
              <a:t>Media </a:t>
            </a:r>
            <a:r>
              <a:rPr lang="en-US" dirty="0" smtClean="0">
                <a:latin typeface="Arial Hebrew Scholar" charset="-79"/>
                <a:ea typeface="Arial Hebrew Scholar" charset="-79"/>
                <a:cs typeface="Arial Hebrew Scholar" charset="-79"/>
                <a:hlinkClick r:id="rId3"/>
              </a:rPr>
              <a:t>as</a:t>
            </a:r>
            <a:r>
              <a:rPr dirty="0" smtClean="0">
                <a:latin typeface="Arial Hebrew Scholar" charset="-79"/>
                <a:ea typeface="Arial Hebrew Scholar" charset="-79"/>
                <a:cs typeface="Arial Hebrew Scholar" charset="-79"/>
                <a:hlinkClick r:id="rId3"/>
              </a:rPr>
              <a:t> </a:t>
            </a:r>
            <a:r>
              <a:rPr dirty="0">
                <a:latin typeface="Arial Hebrew Scholar" charset="-79"/>
                <a:ea typeface="Arial Hebrew Scholar" charset="-79"/>
                <a:cs typeface="Arial Hebrew Scholar" charset="-79"/>
                <a:hlinkClick r:id="rId3"/>
              </a:rPr>
              <a:t>my publisher</a:t>
            </a:r>
            <a:r>
              <a:rPr dirty="0">
                <a:latin typeface="Arial Hebrew Scholar" charset="-79"/>
                <a:ea typeface="Arial Hebrew Scholar" charset="-79"/>
                <a:cs typeface="Arial Hebrew Scholar" charset="-79"/>
              </a:rPr>
              <a:t>. This is because it would bring a new market to them. Nothing like my magazine is available at the moment in the UK. I wanted to change that with my magazine. Through my research, looking into the brands of the top five publishers in the UK, I came to the conclusion that </a:t>
            </a:r>
            <a:r>
              <a:rPr dirty="0">
                <a:latin typeface="Arial Hebrew Scholar" charset="-79"/>
                <a:ea typeface="Arial Hebrew Scholar" charset="-79"/>
                <a:cs typeface="Arial Hebrew Scholar" charset="-79"/>
                <a:hlinkClick r:id="rId4"/>
              </a:rPr>
              <a:t>Immediate Media </a:t>
            </a:r>
            <a:r>
              <a:rPr dirty="0">
                <a:latin typeface="Arial Hebrew Scholar" charset="-79"/>
                <a:ea typeface="Arial Hebrew Scholar" charset="-79"/>
                <a:cs typeface="Arial Hebrew Scholar" charset="-79"/>
              </a:rPr>
              <a:t>would be the most suitable institution for my magazine. This is because of the gap in the market in the UK for this type of music magazine. This publisher has not yet produced such a magazine, therefore I would be filling a gap in their market and providing a new, younger generation audience for their products. Therefore the </a:t>
            </a:r>
            <a:r>
              <a:rPr dirty="0">
                <a:latin typeface="Arial Hebrew Scholar" charset="-79"/>
                <a:ea typeface="Arial Hebrew Scholar" charset="-79"/>
                <a:cs typeface="Arial Hebrew Scholar" charset="-79"/>
                <a:hlinkClick r:id="rId5"/>
              </a:rPr>
              <a:t>audience</a:t>
            </a:r>
            <a:r>
              <a:rPr dirty="0">
                <a:latin typeface="Arial Hebrew Scholar" charset="-79"/>
                <a:ea typeface="Arial Hebrew Scholar" charset="-79"/>
                <a:cs typeface="Arial Hebrew Scholar" charset="-79"/>
              </a:rPr>
              <a:t> that this institution would be obtaining is students, in the E category (students with no or little income) of the ABC1 demographics chart.</a:t>
            </a:r>
          </a:p>
        </p:txBody>
      </p:sp>
      <p:pic>
        <p:nvPicPr>
          <p:cNvPr id="225" name="image1.png"/>
          <p:cNvPicPr>
            <a:picLocks noChangeAspect="1"/>
          </p:cNvPicPr>
          <p:nvPr/>
        </p:nvPicPr>
        <p:blipFill>
          <a:blip r:embed="rId6">
            <a:extLst/>
          </a:blip>
          <a:stretch>
            <a:fillRect/>
          </a:stretch>
        </p:blipFill>
        <p:spPr>
          <a:xfrm>
            <a:off x="-45838" y="1598663"/>
            <a:ext cx="7430478" cy="3472770"/>
          </a:xfrm>
          <a:prstGeom prst="rect">
            <a:avLst/>
          </a:prstGeom>
          <a:ln w="12700">
            <a:miter lim="400000"/>
          </a:ln>
        </p:spPr>
      </p:pic>
      <p:pic>
        <p:nvPicPr>
          <p:cNvPr id="226" name="image2.png"/>
          <p:cNvPicPr>
            <a:picLocks noChangeAspect="1"/>
          </p:cNvPicPr>
          <p:nvPr/>
        </p:nvPicPr>
        <p:blipFill>
          <a:blip r:embed="rId7">
            <a:extLst/>
          </a:blip>
          <a:stretch>
            <a:fillRect/>
          </a:stretch>
        </p:blipFill>
        <p:spPr>
          <a:xfrm>
            <a:off x="-203644" y="5035572"/>
            <a:ext cx="7593690" cy="3499287"/>
          </a:xfrm>
          <a:prstGeom prst="rect">
            <a:avLst/>
          </a:prstGeom>
          <a:ln w="12700">
            <a:miter lim="400000"/>
          </a:ln>
        </p:spPr>
      </p:pic>
      <p:sp>
        <p:nvSpPr>
          <p:cNvPr id="227" name="Shape 227"/>
          <p:cNvSpPr/>
          <p:nvPr/>
        </p:nvSpPr>
        <p:spPr>
          <a:xfrm>
            <a:off x="228600" y="149225"/>
            <a:ext cx="3704961" cy="16646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a:bodyPr>
          <a:lstStyle/>
          <a:p>
            <a:pPr marL="228600" indent="-228600" defTabSz="914400">
              <a:lnSpc>
                <a:spcPct val="90000"/>
              </a:lnSpc>
              <a:spcBef>
                <a:spcPts val="1000"/>
              </a:spcBef>
              <a:buSzPct val="100000"/>
              <a:buFont typeface="Arial"/>
              <a:buChar char="•"/>
              <a:defRPr sz="2600" b="1">
                <a:solidFill>
                  <a:srgbClr val="000000"/>
                </a:solidFill>
                <a:latin typeface="Aharoni"/>
                <a:ea typeface="Aharoni"/>
                <a:cs typeface="Aharoni"/>
                <a:sym typeface="Aharoni"/>
              </a:defRPr>
            </a:pPr>
            <a:r>
              <a:t> Immediate Media</a:t>
            </a:r>
          </a:p>
          <a:p>
            <a:pPr marL="228600" indent="-228600" defTabSz="914400">
              <a:lnSpc>
                <a:spcPct val="90000"/>
              </a:lnSpc>
              <a:spcBef>
                <a:spcPts val="1000"/>
              </a:spcBef>
              <a:buSzPct val="100000"/>
              <a:buFont typeface="Arial"/>
              <a:buChar char="•"/>
              <a:defRPr sz="2600" b="1">
                <a:solidFill>
                  <a:srgbClr val="000000"/>
                </a:solidFill>
                <a:latin typeface="Aharoni"/>
                <a:ea typeface="Aharoni"/>
                <a:cs typeface="Aharoni"/>
                <a:sym typeface="Aharoni"/>
              </a:defRPr>
            </a:pPr>
            <a:r>
              <a:t>Gap in the market</a:t>
            </a:r>
          </a:p>
          <a:p>
            <a:pPr marL="228600" indent="-228600" defTabSz="914400">
              <a:lnSpc>
                <a:spcPct val="90000"/>
              </a:lnSpc>
              <a:spcBef>
                <a:spcPts val="1000"/>
              </a:spcBef>
              <a:buSzPct val="100000"/>
              <a:buFont typeface="Arial"/>
              <a:buChar char="•"/>
              <a:defRPr sz="2600" b="1">
                <a:solidFill>
                  <a:srgbClr val="000000"/>
                </a:solidFill>
                <a:latin typeface="Aharoni"/>
                <a:ea typeface="Aharoni"/>
                <a:cs typeface="Aharoni"/>
                <a:sym typeface="Aharoni"/>
              </a:defRPr>
            </a:pPr>
            <a:r>
              <a:t>New audience group</a:t>
            </a:r>
          </a:p>
        </p:txBody>
      </p:sp>
      <p:cxnSp>
        <p:nvCxnSpPr>
          <p:cNvPr id="3" name="Straight Arrow Connector 2"/>
          <p:cNvCxnSpPr/>
          <p:nvPr/>
        </p:nvCxnSpPr>
        <p:spPr>
          <a:xfrm>
            <a:off x="7835153" y="1129553"/>
            <a:ext cx="0" cy="1409150"/>
          </a:xfrm>
          <a:prstGeom prst="straightConnector1">
            <a:avLst/>
          </a:prstGeom>
          <a:noFill/>
          <a:ln w="25400" cap="flat">
            <a:solidFill>
              <a:schemeClr val="accent1"/>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4" name="TextBox 3"/>
          <p:cNvSpPr txBox="1"/>
          <p:nvPr/>
        </p:nvSpPr>
        <p:spPr>
          <a:xfrm>
            <a:off x="6741460" y="358104"/>
            <a:ext cx="2259106"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2400"/>
              </a:spcBef>
              <a:spcAft>
                <a:spcPts val="0"/>
              </a:spcAft>
              <a:buClrTx/>
              <a:buSzTx/>
              <a:buFontTx/>
              <a:buNone/>
              <a:tabLst/>
            </a:pPr>
            <a:r>
              <a:rPr kumimoji="0" lang="en-GB" sz="2000" b="0" i="0" u="none" strike="noStrike" cap="none" spc="0" normalizeH="0" baseline="0" smtClean="0">
                <a:ln>
                  <a:noFill/>
                </a:ln>
                <a:solidFill>
                  <a:srgbClr val="838787"/>
                </a:solidFill>
                <a:effectLst/>
                <a:uFillTx/>
                <a:latin typeface="Avenir Next Medium"/>
                <a:ea typeface="Avenir Next Medium"/>
                <a:cs typeface="Avenir Next Medium"/>
                <a:sym typeface="Avenir Next Medium"/>
              </a:rPr>
              <a:t>Link to my pitch</a:t>
            </a:r>
            <a:endParaRPr kumimoji="0" lang="en-GB" sz="2000" b="0" i="0" u="none" strike="noStrike" cap="none" spc="0" normalizeH="0" baseline="0">
              <a:ln>
                <a:noFill/>
              </a:ln>
              <a:solidFill>
                <a:srgbClr val="838787"/>
              </a:solidFill>
              <a:effectLst/>
              <a:uFillTx/>
              <a:latin typeface="Avenir Next Medium"/>
              <a:ea typeface="Avenir Next Medium"/>
              <a:cs typeface="Avenir Next Medium"/>
              <a:sym typeface="Avenir Next Medium"/>
            </a:endParaRPr>
          </a:p>
        </p:txBody>
      </p:sp>
      <p:cxnSp>
        <p:nvCxnSpPr>
          <p:cNvPr id="6" name="Straight Arrow Connector 5"/>
          <p:cNvCxnSpPr/>
          <p:nvPr/>
        </p:nvCxnSpPr>
        <p:spPr>
          <a:xfrm>
            <a:off x="9197788" y="1813852"/>
            <a:ext cx="0" cy="724851"/>
          </a:xfrm>
          <a:prstGeom prst="straightConnector1">
            <a:avLst/>
          </a:prstGeom>
          <a:noFill/>
          <a:ln w="25400" cap="flat">
            <a:solidFill>
              <a:schemeClr val="accent1"/>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7" name="TextBox 6"/>
          <p:cNvSpPr txBox="1"/>
          <p:nvPr/>
        </p:nvSpPr>
        <p:spPr>
          <a:xfrm>
            <a:off x="8122024" y="887026"/>
            <a:ext cx="2796988"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2400"/>
              </a:spcBef>
              <a:spcAft>
                <a:spcPts val="0"/>
              </a:spcAft>
              <a:buClrTx/>
              <a:buSzTx/>
              <a:buFontTx/>
              <a:buNone/>
              <a:tabLst/>
            </a:pPr>
            <a:r>
              <a:rPr kumimoji="0" lang="en-GB" sz="2000" b="0" i="0" u="none" strike="noStrike" cap="none" spc="0" normalizeH="0" baseline="0" dirty="0" smtClean="0">
                <a:ln>
                  <a:noFill/>
                </a:ln>
                <a:solidFill>
                  <a:srgbClr val="838787"/>
                </a:solidFill>
                <a:effectLst/>
                <a:uFillTx/>
                <a:latin typeface="Avenir Next Medium"/>
                <a:ea typeface="Avenir Next Medium"/>
                <a:cs typeface="Avenir Next Medium"/>
                <a:sym typeface="Avenir Next Medium"/>
              </a:rPr>
              <a:t>How I </a:t>
            </a:r>
            <a:r>
              <a:rPr kumimoji="0" lang="en-GB" sz="2000" b="0" i="0" u="none" strike="noStrike" cap="none" spc="0" normalizeH="0" baseline="0" smtClean="0">
                <a:ln>
                  <a:noFill/>
                </a:ln>
                <a:solidFill>
                  <a:srgbClr val="838787"/>
                </a:solidFill>
                <a:effectLst/>
                <a:uFillTx/>
                <a:latin typeface="Avenir Next Medium"/>
                <a:ea typeface="Avenir Next Medium"/>
                <a:cs typeface="Avenir Next Medium"/>
                <a:sym typeface="Avenir Next Medium"/>
              </a:rPr>
              <a:t>chose immediate media</a:t>
            </a:r>
            <a:endParaRPr kumimoji="0" lang="en-GB" sz="2000" b="0" i="0" u="none" strike="noStrike" cap="none" spc="0" normalizeH="0" baseline="0">
              <a:ln>
                <a:noFill/>
              </a:ln>
              <a:solidFill>
                <a:srgbClr val="838787"/>
              </a:solidFill>
              <a:effectLst/>
              <a:uFillTx/>
              <a:latin typeface="Avenir Next Medium"/>
              <a:ea typeface="Avenir Next Medium"/>
              <a:cs typeface="Avenir Next Medium"/>
              <a:sym typeface="Avenir Next Medium"/>
            </a:endParaRPr>
          </a:p>
        </p:txBody>
      </p:sp>
      <p:cxnSp>
        <p:nvCxnSpPr>
          <p:cNvPr id="5" name="Straight Arrow Connector 4"/>
          <p:cNvCxnSpPr/>
          <p:nvPr/>
        </p:nvCxnSpPr>
        <p:spPr>
          <a:xfrm flipV="1">
            <a:off x="8122024" y="6980226"/>
            <a:ext cx="0" cy="980433"/>
          </a:xfrm>
          <a:prstGeom prst="straightConnector1">
            <a:avLst/>
          </a:prstGeom>
          <a:noFill/>
          <a:ln w="25400" cap="flat">
            <a:solidFill>
              <a:schemeClr val="accent1"/>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TextBox 7"/>
          <p:cNvSpPr txBox="1"/>
          <p:nvPr/>
        </p:nvSpPr>
        <p:spPr>
          <a:xfrm>
            <a:off x="8139953" y="7035324"/>
            <a:ext cx="2241176"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2400"/>
              </a:spcBef>
              <a:spcAft>
                <a:spcPts val="0"/>
              </a:spcAft>
              <a:buClrTx/>
              <a:buSzTx/>
              <a:buFontTx/>
              <a:buNone/>
              <a:tabLst/>
            </a:pPr>
            <a:r>
              <a:rPr kumimoji="0" lang="en-GB" sz="2000" b="0" i="0" u="none" strike="noStrike" cap="none" spc="0" normalizeH="0" baseline="0" smtClean="0">
                <a:ln>
                  <a:noFill/>
                </a:ln>
                <a:solidFill>
                  <a:srgbClr val="838787"/>
                </a:solidFill>
                <a:effectLst/>
                <a:uFillTx/>
                <a:latin typeface="Avenir Next Medium"/>
                <a:ea typeface="Avenir Next Medium"/>
                <a:cs typeface="Avenir Next Medium"/>
                <a:sym typeface="Avenir Next Medium"/>
              </a:rPr>
              <a:t>Immediate media’s website</a:t>
            </a:r>
            <a:endParaRPr kumimoji="0" lang="en-GB" sz="2000" b="0" i="0" u="none" strike="noStrike" cap="none" spc="0" normalizeH="0" baseline="0">
              <a:ln>
                <a:noFill/>
              </a:ln>
              <a:solidFill>
                <a:srgbClr val="838787"/>
              </a:solidFill>
              <a:effectLst/>
              <a:uFillTx/>
              <a:latin typeface="Avenir Next Medium"/>
              <a:ea typeface="Avenir Next Medium"/>
              <a:cs typeface="Avenir Next Medium"/>
              <a:sym typeface="Avenir Next Medium"/>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9" name="Shape 229"/>
          <p:cNvSpPr>
            <a:spLocks noGrp="1"/>
          </p:cNvSpPr>
          <p:nvPr>
            <p:ph type="body" sz="quarter" idx="1"/>
          </p:nvPr>
        </p:nvSpPr>
        <p:spPr>
          <a:xfrm>
            <a:off x="317500" y="6159215"/>
            <a:ext cx="12192000" cy="1512558"/>
          </a:xfrm>
          <a:prstGeom prst="rect">
            <a:avLst/>
          </a:prstGeom>
        </p:spPr>
        <p:txBody>
          <a:bodyPr anchor="t">
            <a:normAutofit lnSpcReduction="10000"/>
          </a:bodyPr>
          <a:lstStyle>
            <a:lvl1pPr defTabSz="362204">
              <a:lnSpc>
                <a:spcPct val="100000"/>
              </a:lnSpc>
              <a:spcBef>
                <a:spcPts val="1700"/>
              </a:spcBef>
              <a:defRPr sz="5022" cap="none">
                <a:solidFill>
                  <a:srgbClr val="FF4E32"/>
                </a:solidFill>
                <a:latin typeface="Alternate Gothic No2 D"/>
                <a:ea typeface="Alternate Gothic No2 D"/>
                <a:cs typeface="Alternate Gothic No2 D"/>
                <a:sym typeface="Alternate Gothic No2 D"/>
              </a:defRPr>
            </a:lvl1pPr>
          </a:lstStyle>
          <a:p>
            <a:r>
              <a:rPr dirty="0">
                <a:latin typeface="Arial Hebrew Scholar" charset="-79"/>
                <a:ea typeface="Arial Hebrew Scholar" charset="-79"/>
                <a:cs typeface="Arial Hebrew Scholar" charset="-79"/>
              </a:rPr>
              <a:t>Question Four. Who would be the audience for your media product?</a:t>
            </a:r>
          </a:p>
        </p:txBody>
      </p:sp>
      <p:pic>
        <p:nvPicPr>
          <p:cNvPr id="230" name="Untitled-1.png"/>
          <p:cNvPicPr>
            <a:picLocks noChangeAspect="1"/>
          </p:cNvPicPr>
          <p:nvPr/>
        </p:nvPicPr>
        <p:blipFill>
          <a:blip r:embed="rId2">
            <a:extLst/>
          </a:blip>
          <a:stretch>
            <a:fillRect/>
          </a:stretch>
        </p:blipFill>
        <p:spPr>
          <a:xfrm>
            <a:off x="431733" y="5517184"/>
            <a:ext cx="6376349" cy="636511"/>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230"/>
                                        </p:tgtEl>
                                      </p:cBhvr>
                                    </p:animEffect>
                                    <p:anim calcmode="lin" valueType="num">
                                      <p:cBhvr>
                                        <p:cTn id="7" dur="1000"/>
                                        <p:tgtEl>
                                          <p:spTgt spid="230"/>
                                        </p:tgtEl>
                                        <p:attrNameLst>
                                          <p:attrName>ppt_x</p:attrName>
                                        </p:attrNameLst>
                                      </p:cBhvr>
                                      <p:tavLst>
                                        <p:tav tm="0">
                                          <p:val>
                                            <p:strVal val="ppt_x"/>
                                          </p:val>
                                        </p:tav>
                                        <p:tav tm="100000">
                                          <p:val>
                                            <p:strVal val="ppt_x"/>
                                          </p:val>
                                        </p:tav>
                                      </p:tavLst>
                                    </p:anim>
                                    <p:anim calcmode="lin" valueType="num">
                                      <p:cBhvr>
                                        <p:cTn id="8" dur="1000"/>
                                        <p:tgtEl>
                                          <p:spTgt spid="230"/>
                                        </p:tgtEl>
                                        <p:attrNameLst>
                                          <p:attrName>ppt_y</p:attrName>
                                        </p:attrNameLst>
                                      </p:cBhvr>
                                      <p:tavLst>
                                        <p:tav tm="0">
                                          <p:val>
                                            <p:strVal val="ppt_y"/>
                                          </p:val>
                                        </p:tav>
                                        <p:tav tm="100000">
                                          <p:val>
                                            <p:strVal val="ppt_y+.1"/>
                                          </p:val>
                                        </p:tav>
                                      </p:tavLst>
                                    </p:anim>
                                    <p:set>
                                      <p:cBhvr>
                                        <p:cTn id="9" dur="1" fill="hold">
                                          <p:stCondLst>
                                            <p:cond delay="999"/>
                                          </p:stCondLst>
                                        </p:cTn>
                                        <p:tgtEl>
                                          <p:spTgt spid="2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2" name="Shape 232"/>
          <p:cNvSpPr>
            <a:spLocks noGrp="1"/>
          </p:cNvSpPr>
          <p:nvPr>
            <p:ph type="title"/>
          </p:nvPr>
        </p:nvSpPr>
        <p:spPr>
          <a:xfrm>
            <a:off x="5062205" y="8585463"/>
            <a:ext cx="7196734" cy="985442"/>
          </a:xfrm>
          <a:prstGeom prst="rect">
            <a:avLst/>
          </a:prstGeom>
        </p:spPr>
        <p:txBody>
          <a:bodyPr>
            <a:normAutofit fontScale="90000"/>
          </a:bodyPr>
          <a:lstStyle>
            <a:lvl1pPr algn="r">
              <a:lnSpc>
                <a:spcPct val="100000"/>
              </a:lnSpc>
              <a:spcBef>
                <a:spcPts val="2800"/>
              </a:spcBef>
              <a:defRPr sz="5900" cap="none">
                <a:solidFill>
                  <a:srgbClr val="38A2EC"/>
                </a:solidFill>
                <a:latin typeface="Parkway Hotel"/>
                <a:ea typeface="Parkway Hotel"/>
                <a:cs typeface="Parkway Hotel"/>
                <a:sym typeface="Parkway Hotel"/>
              </a:defRPr>
            </a:lvl1pPr>
          </a:lstStyle>
          <a:p>
            <a:r>
              <a:t>Audience</a:t>
            </a:r>
          </a:p>
        </p:txBody>
      </p:sp>
      <p:sp>
        <p:nvSpPr>
          <p:cNvPr id="233" name="Shape 233"/>
          <p:cNvSpPr/>
          <p:nvPr/>
        </p:nvSpPr>
        <p:spPr>
          <a:xfrm>
            <a:off x="7089706" y="-40634"/>
            <a:ext cx="5418258" cy="81355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spcBef>
                <a:spcPts val="0"/>
              </a:spcBef>
              <a:defRPr sz="1800">
                <a:solidFill>
                  <a:srgbClr val="000000"/>
                </a:solidFill>
                <a:latin typeface="Alternate Gothic No2 D"/>
                <a:ea typeface="Alternate Gothic No2 D"/>
                <a:cs typeface="Alternate Gothic No2 D"/>
                <a:sym typeface="Alternate Gothic No2 D"/>
              </a:defRPr>
            </a:pPr>
            <a:r>
              <a:rPr dirty="0">
                <a:latin typeface="Arial Hebrew Scholar" charset="-79"/>
                <a:ea typeface="Arial Hebrew Scholar" charset="-79"/>
                <a:cs typeface="Arial Hebrew Scholar" charset="-79"/>
              </a:rPr>
              <a:t>My magazine is successful in gaining the interest of my chosen </a:t>
            </a:r>
            <a:r>
              <a:rPr dirty="0">
                <a:latin typeface="Arial Hebrew Scholar" charset="-79"/>
                <a:ea typeface="Arial Hebrew Scholar" charset="-79"/>
                <a:cs typeface="Arial Hebrew Scholar" charset="-79"/>
                <a:hlinkClick r:id="rId2"/>
              </a:rPr>
              <a:t>target audience</a:t>
            </a:r>
            <a:r>
              <a:rPr dirty="0">
                <a:latin typeface="Arial Hebrew Scholar" charset="-79"/>
                <a:ea typeface="Arial Hebrew Scholar" charset="-79"/>
                <a:cs typeface="Arial Hebrew Scholar" charset="-79"/>
              </a:rPr>
              <a:t>. This is because when I was creating it, I kept looking back at the conclusions that I made based on the direct opinions of members of the target market.</a:t>
            </a:r>
          </a:p>
          <a:p>
            <a:pPr defTabSz="457200">
              <a:spcBef>
                <a:spcPts val="0"/>
              </a:spcBef>
              <a:defRPr sz="1800">
                <a:solidFill>
                  <a:srgbClr val="000000"/>
                </a:solidFill>
                <a:latin typeface="Alternate Gothic No2 D"/>
                <a:ea typeface="Alternate Gothic No2 D"/>
                <a:cs typeface="Alternate Gothic No2 D"/>
                <a:sym typeface="Alternate Gothic No2 D"/>
              </a:defRPr>
            </a:pPr>
            <a:endParaRPr dirty="0">
              <a:latin typeface="Arial Hebrew Scholar" charset="-79"/>
              <a:ea typeface="Arial Hebrew Scholar" charset="-79"/>
              <a:cs typeface="Arial Hebrew Scholar" charset="-79"/>
            </a:endParaRPr>
          </a:p>
          <a:p>
            <a:pPr defTabSz="457200">
              <a:spcBef>
                <a:spcPts val="0"/>
              </a:spcBef>
              <a:defRPr sz="1800">
                <a:solidFill>
                  <a:srgbClr val="000000"/>
                </a:solidFill>
                <a:latin typeface="Alternate Gothic No2 D"/>
                <a:ea typeface="Alternate Gothic No2 D"/>
                <a:cs typeface="Alternate Gothic No2 D"/>
                <a:sym typeface="Alternate Gothic No2 D"/>
              </a:defRPr>
            </a:pPr>
            <a:r>
              <a:rPr dirty="0">
                <a:latin typeface="Arial Hebrew Scholar" charset="-79"/>
                <a:ea typeface="Arial Hebrew Scholar" charset="-79"/>
                <a:cs typeface="Arial Hebrew Scholar" charset="-79"/>
              </a:rPr>
              <a:t>From </a:t>
            </a:r>
            <a:r>
              <a:rPr dirty="0">
                <a:latin typeface="Arial Hebrew Scholar" charset="-79"/>
                <a:ea typeface="Arial Hebrew Scholar" charset="-79"/>
                <a:cs typeface="Arial Hebrew Scholar" charset="-79"/>
                <a:hlinkClick r:id="rId3"/>
              </a:rPr>
              <a:t>my pitch</a:t>
            </a:r>
            <a:r>
              <a:rPr dirty="0">
                <a:latin typeface="Arial Hebrew Scholar" charset="-79"/>
                <a:ea typeface="Arial Hebrew Scholar" charset="-79"/>
                <a:cs typeface="Arial Hebrew Scholar" charset="-79"/>
              </a:rPr>
              <a:t>, my audience was British students around 16 to 18 years old. Male and female and interested in popular music genres</a:t>
            </a:r>
            <a:r>
              <a:rPr dirty="0" smtClean="0">
                <a:latin typeface="Arial Hebrew Scholar" charset="-79"/>
                <a:ea typeface="Arial Hebrew Scholar" charset="-79"/>
                <a:cs typeface="Arial Hebrew Scholar" charset="-79"/>
              </a:rPr>
              <a:t>.</a:t>
            </a:r>
            <a:r>
              <a:rPr lang="en-US" dirty="0" smtClean="0">
                <a:latin typeface="Arial Hebrew Scholar" charset="-79"/>
                <a:ea typeface="Arial Hebrew Scholar" charset="-79"/>
                <a:cs typeface="Arial Hebrew Scholar" charset="-79"/>
              </a:rPr>
              <a:t> The kind of music they would listen to is chart toppers, as shown in the link on the left. This means that the kind of content that they would read should be gossip style, factual information about artists. I feel that my magazine caters for this need successfully.</a:t>
            </a:r>
            <a:endParaRPr dirty="0">
              <a:latin typeface="Arial Hebrew Scholar" charset="-79"/>
              <a:ea typeface="Arial Hebrew Scholar" charset="-79"/>
              <a:cs typeface="Arial Hebrew Scholar" charset="-79"/>
            </a:endParaRPr>
          </a:p>
          <a:p>
            <a:pPr defTabSz="457200">
              <a:spcBef>
                <a:spcPts val="0"/>
              </a:spcBef>
              <a:defRPr sz="1800">
                <a:solidFill>
                  <a:srgbClr val="000000"/>
                </a:solidFill>
                <a:latin typeface="Alternate Gothic No2 D"/>
                <a:ea typeface="Alternate Gothic No2 D"/>
                <a:cs typeface="Alternate Gothic No2 D"/>
                <a:sym typeface="Alternate Gothic No2 D"/>
              </a:defRPr>
            </a:pPr>
            <a:r>
              <a:rPr dirty="0">
                <a:latin typeface="Arial Hebrew Scholar" charset="-79"/>
                <a:ea typeface="Arial Hebrew Scholar" charset="-79"/>
                <a:cs typeface="Arial Hebrew Scholar" charset="-79"/>
              </a:rPr>
              <a:t>The </a:t>
            </a:r>
            <a:r>
              <a:rPr dirty="0">
                <a:latin typeface="Arial Hebrew Scholar" charset="-79"/>
                <a:ea typeface="Arial Hebrew Scholar" charset="-79"/>
                <a:cs typeface="Arial Hebrew Scholar" charset="-79"/>
                <a:hlinkClick r:id="rId2"/>
              </a:rPr>
              <a:t>target  audience </a:t>
            </a:r>
            <a:r>
              <a:rPr dirty="0">
                <a:latin typeface="Arial Hebrew Scholar" charset="-79"/>
                <a:ea typeface="Arial Hebrew Scholar" charset="-79"/>
                <a:cs typeface="Arial Hebrew Scholar" charset="-79"/>
              </a:rPr>
              <a:t>for my magazine is in the E category of the ABC1 demographics chart. This means that the people who read my magazine are unemployed students with no or little source of income. People who are in full time education. This magazine will help them relax and relieve stress from exams. This means that my magazine will be stylish and a simple, modern layout.</a:t>
            </a:r>
          </a:p>
          <a:p>
            <a:pPr defTabSz="457200">
              <a:spcBef>
                <a:spcPts val="0"/>
              </a:spcBef>
              <a:defRPr sz="1800">
                <a:solidFill>
                  <a:srgbClr val="000000"/>
                </a:solidFill>
                <a:latin typeface="Alternate Gothic No2 D"/>
                <a:ea typeface="Alternate Gothic No2 D"/>
                <a:cs typeface="Alternate Gothic No2 D"/>
                <a:sym typeface="Alternate Gothic No2 D"/>
              </a:defRPr>
            </a:pPr>
            <a:r>
              <a:rPr dirty="0">
                <a:latin typeface="Arial Hebrew Scholar" charset="-79"/>
                <a:ea typeface="Arial Hebrew Scholar" charset="-79"/>
                <a:cs typeface="Arial Hebrew Scholar" charset="-79"/>
              </a:rPr>
              <a:t>Physcographic: Strivers- people who find image and status as important in their lives, contented conformers- people who want to be popular, seem normal and to fit in with their piers.</a:t>
            </a:r>
          </a:p>
          <a:p>
            <a:pPr defTabSz="457200">
              <a:spcBef>
                <a:spcPts val="0"/>
              </a:spcBef>
              <a:defRPr sz="1800">
                <a:solidFill>
                  <a:srgbClr val="000000"/>
                </a:solidFill>
                <a:latin typeface="Alternate Gothic No2 D"/>
                <a:ea typeface="Alternate Gothic No2 D"/>
                <a:cs typeface="Alternate Gothic No2 D"/>
                <a:sym typeface="Alternate Gothic No2 D"/>
              </a:defRPr>
            </a:pPr>
            <a:r>
              <a:rPr dirty="0">
                <a:latin typeface="Arial Hebrew Scholar" charset="-79"/>
                <a:ea typeface="Arial Hebrew Scholar" charset="-79"/>
                <a:cs typeface="Arial Hebrew Scholar" charset="-79"/>
              </a:rPr>
              <a:t>Maslow’s Heirachy of Needs: Esteem needs. provides opportunities for people to fit in with their piers and be happy around people in their age group.</a:t>
            </a:r>
          </a:p>
        </p:txBody>
      </p:sp>
      <p:pic>
        <p:nvPicPr>
          <p:cNvPr id="234" name="Screen Shot 2016-12-15 at 4.15.59 p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21089061">
            <a:off x="167020" y="501202"/>
            <a:ext cx="4984302" cy="2623850"/>
          </a:xfrm>
          <a:prstGeom prst="rect">
            <a:avLst/>
          </a:prstGeom>
          <a:ln w="25400">
            <a:solidFill>
              <a:srgbClr val="000000"/>
            </a:solidFill>
            <a:miter lim="400000"/>
          </a:ln>
        </p:spPr>
      </p:pic>
      <p:sp>
        <p:nvSpPr>
          <p:cNvPr id="235" name="Shape 235"/>
          <p:cNvSpPr>
            <a:spLocks noGrp="1"/>
          </p:cNvSpPr>
          <p:nvPr>
            <p:ph type="body" sz="half" idx="1"/>
          </p:nvPr>
        </p:nvSpPr>
        <p:spPr>
          <a:xfrm>
            <a:off x="152400" y="5225419"/>
            <a:ext cx="6762751" cy="4351339"/>
          </a:xfrm>
          <a:prstGeom prst="rect">
            <a:avLst/>
          </a:prstGeom>
        </p:spPr>
        <p:txBody>
          <a:bodyPr lIns="45718" tIns="45718" rIns="45718" bIns="45718" anchor="t">
            <a:normAutofit/>
          </a:bodyPr>
          <a:lstStyle/>
          <a:p>
            <a:pPr marL="228600" indent="-228600" defTabSz="914400">
              <a:lnSpc>
                <a:spcPct val="90000"/>
              </a:lnSpc>
              <a:spcBef>
                <a:spcPts val="1000"/>
              </a:spcBef>
              <a:buSzPct val="100000"/>
              <a:buFont typeface="Arial"/>
              <a:buChar char="•"/>
              <a:defRPr sz="2800" b="1" cap="none">
                <a:solidFill>
                  <a:srgbClr val="000000"/>
                </a:solidFill>
                <a:latin typeface="Aharoni"/>
                <a:ea typeface="Aharoni"/>
                <a:cs typeface="Aharoni"/>
                <a:sym typeface="Aharoni"/>
              </a:defRPr>
            </a:pPr>
            <a:r>
              <a:rPr sz="2000" dirty="0"/>
              <a:t>Students who are around 16-18 years old.</a:t>
            </a:r>
          </a:p>
          <a:p>
            <a:pPr marL="228600" indent="-228600" defTabSz="914400">
              <a:lnSpc>
                <a:spcPct val="90000"/>
              </a:lnSpc>
              <a:spcBef>
                <a:spcPts val="1000"/>
              </a:spcBef>
              <a:buSzPct val="100000"/>
              <a:buFont typeface="Arial"/>
              <a:buChar char="•"/>
              <a:defRPr sz="2800" b="1" cap="none">
                <a:solidFill>
                  <a:srgbClr val="000000"/>
                </a:solidFill>
                <a:latin typeface="Aharoni"/>
                <a:ea typeface="Aharoni"/>
                <a:cs typeface="Aharoni"/>
                <a:sym typeface="Aharoni"/>
              </a:defRPr>
            </a:pPr>
            <a:r>
              <a:rPr sz="2000" dirty="0"/>
              <a:t>Interested in </a:t>
            </a:r>
            <a:r>
              <a:rPr lang="en-US" sz="2000" dirty="0" smtClean="0"/>
              <a:t>t</a:t>
            </a:r>
            <a:r>
              <a:rPr sz="2000" dirty="0" smtClean="0"/>
              <a:t>he </a:t>
            </a:r>
            <a:r>
              <a:rPr sz="2000" dirty="0"/>
              <a:t>music that is popular at the moment.</a:t>
            </a:r>
          </a:p>
          <a:p>
            <a:pPr marL="228600" indent="-228600" defTabSz="914400">
              <a:lnSpc>
                <a:spcPct val="90000"/>
              </a:lnSpc>
              <a:spcBef>
                <a:spcPts val="1000"/>
              </a:spcBef>
              <a:buSzPct val="100000"/>
              <a:buFont typeface="Arial"/>
              <a:buChar char="•"/>
              <a:defRPr sz="2800" b="1" cap="none">
                <a:solidFill>
                  <a:srgbClr val="000000"/>
                </a:solidFill>
                <a:latin typeface="Aharoni"/>
                <a:ea typeface="Aharoni"/>
                <a:cs typeface="Aharoni"/>
                <a:sym typeface="Aharoni"/>
              </a:defRPr>
            </a:pPr>
            <a:r>
              <a:rPr sz="2000" dirty="0"/>
              <a:t>Male and Female.</a:t>
            </a:r>
          </a:p>
        </p:txBody>
      </p:sp>
      <p:pic>
        <p:nvPicPr>
          <p:cNvPr id="236" name="image4.png"/>
          <p:cNvPicPr>
            <a:picLocks noChangeAspect="1"/>
          </p:cNvPicPr>
          <p:nvPr/>
        </p:nvPicPr>
        <p:blipFill>
          <a:blip r:embed="rId5">
            <a:extLst/>
          </a:blip>
          <a:stretch>
            <a:fillRect/>
          </a:stretch>
        </p:blipFill>
        <p:spPr>
          <a:xfrm>
            <a:off x="-638176" y="6051323"/>
            <a:ext cx="6762752" cy="4489835"/>
          </a:xfrm>
          <a:prstGeom prst="rect">
            <a:avLst/>
          </a:prstGeom>
          <a:ln w="12700">
            <a:miter lim="400000"/>
          </a:ln>
        </p:spPr>
      </p:pic>
      <p:sp>
        <p:nvSpPr>
          <p:cNvPr id="2" name="TextBox 1"/>
          <p:cNvSpPr txBox="1"/>
          <p:nvPr/>
        </p:nvSpPr>
        <p:spPr>
          <a:xfrm>
            <a:off x="152401" y="3958032"/>
            <a:ext cx="6762750"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2400"/>
              </a:spcBef>
              <a:spcAft>
                <a:spcPts val="0"/>
              </a:spcAft>
              <a:buClrTx/>
              <a:buSzTx/>
              <a:buFontTx/>
              <a:buNone/>
              <a:tabLst/>
            </a:pPr>
            <a:r>
              <a:rPr kumimoji="0" lang="en-GB" sz="2400" b="0" i="0" u="none" strike="noStrike" cap="none" spc="0" normalizeH="0" baseline="0" dirty="0" smtClean="0">
                <a:ln>
                  <a:noFill/>
                </a:ln>
                <a:solidFill>
                  <a:srgbClr val="838787"/>
                </a:solidFill>
                <a:effectLst/>
                <a:uFillTx/>
                <a:latin typeface="Avenir Next Medium"/>
                <a:ea typeface="Avenir Next Medium"/>
                <a:cs typeface="Avenir Next Medium"/>
                <a:sym typeface="Avenir Next Medium"/>
                <a:hlinkClick r:id="rId6"/>
              </a:rPr>
              <a:t>What kind</a:t>
            </a:r>
            <a:r>
              <a:rPr kumimoji="0" lang="en-GB" sz="2400" b="0" i="0" u="none" strike="noStrike" cap="none" spc="0" normalizeH="0" dirty="0" smtClean="0">
                <a:ln>
                  <a:noFill/>
                </a:ln>
                <a:solidFill>
                  <a:srgbClr val="838787"/>
                </a:solidFill>
                <a:effectLst/>
                <a:uFillTx/>
                <a:latin typeface="Avenir Next Medium"/>
                <a:ea typeface="Avenir Next Medium"/>
                <a:cs typeface="Avenir Next Medium"/>
                <a:sym typeface="Avenir Next Medium"/>
                <a:hlinkClick r:id="rId6"/>
              </a:rPr>
              <a:t> of music does my audience listen to?</a:t>
            </a:r>
            <a:endParaRPr kumimoji="0" lang="en-GB" sz="2400" b="0" i="0" u="none" strike="noStrike" cap="none" spc="0" normalizeH="0" baseline="0" dirty="0">
              <a:ln>
                <a:noFill/>
              </a:ln>
              <a:solidFill>
                <a:srgbClr val="838787"/>
              </a:solidFill>
              <a:effectLst/>
              <a:uFillTx/>
              <a:latin typeface="Avenir Next Medium"/>
              <a:ea typeface="Avenir Next Medium"/>
              <a:cs typeface="Avenir Next Medium"/>
              <a:sym typeface="Avenir Next Medium"/>
            </a:endParaRPr>
          </a:p>
        </p:txBody>
      </p:sp>
      <p:cxnSp>
        <p:nvCxnSpPr>
          <p:cNvPr id="4" name="Straight Arrow Connector 3"/>
          <p:cNvCxnSpPr/>
          <p:nvPr/>
        </p:nvCxnSpPr>
        <p:spPr>
          <a:xfrm flipH="1">
            <a:off x="4267200" y="3479626"/>
            <a:ext cx="68917" cy="877222"/>
          </a:xfrm>
          <a:prstGeom prst="straightConnector1">
            <a:avLst/>
          </a:prstGeom>
          <a:noFill/>
          <a:ln w="25400" cap="flat">
            <a:solidFill>
              <a:schemeClr val="accent1"/>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5" name="TextBox 4"/>
          <p:cNvSpPr txBox="1"/>
          <p:nvPr/>
        </p:nvSpPr>
        <p:spPr>
          <a:xfrm>
            <a:off x="4336117" y="2971832"/>
            <a:ext cx="2510117"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2400"/>
              </a:spcBef>
              <a:spcAft>
                <a:spcPts val="0"/>
              </a:spcAft>
              <a:buClrTx/>
              <a:buSzTx/>
              <a:buFontTx/>
              <a:buNone/>
              <a:tabLst/>
            </a:pPr>
            <a:r>
              <a:rPr kumimoji="0" lang="en-GB" sz="2000" b="0" i="0" u="none" strike="noStrike" cap="none" spc="0" normalizeH="0" baseline="0" dirty="0" smtClean="0">
                <a:ln>
                  <a:noFill/>
                </a:ln>
                <a:solidFill>
                  <a:srgbClr val="838787"/>
                </a:solidFill>
                <a:effectLst/>
                <a:uFillTx/>
                <a:latin typeface="Avenir Next Medium"/>
                <a:ea typeface="Avenir Next Medium"/>
                <a:cs typeface="Avenir Next Medium"/>
                <a:sym typeface="Avenir Next Medium"/>
              </a:rPr>
              <a:t>Click</a:t>
            </a:r>
            <a:r>
              <a:rPr kumimoji="0" lang="en-GB" sz="2000" b="0" i="0" u="none" strike="noStrike" cap="none" spc="0" normalizeH="0" dirty="0" smtClean="0">
                <a:ln>
                  <a:noFill/>
                </a:ln>
                <a:solidFill>
                  <a:srgbClr val="838787"/>
                </a:solidFill>
                <a:effectLst/>
                <a:uFillTx/>
                <a:latin typeface="Avenir Next Medium"/>
                <a:ea typeface="Avenir Next Medium"/>
                <a:cs typeface="Avenir Next Medium"/>
                <a:sym typeface="Avenir Next Medium"/>
              </a:rPr>
              <a:t> this to hear the kind of music </a:t>
            </a:r>
            <a:r>
              <a:rPr kumimoji="0" lang="en-GB" sz="2000" b="0" i="0" u="none" strike="noStrike" cap="none" spc="0" normalizeH="0" smtClean="0">
                <a:ln>
                  <a:noFill/>
                </a:ln>
                <a:solidFill>
                  <a:srgbClr val="838787"/>
                </a:solidFill>
                <a:effectLst/>
                <a:uFillTx/>
                <a:latin typeface="Avenir Next Medium"/>
                <a:ea typeface="Avenir Next Medium"/>
                <a:cs typeface="Avenir Next Medium"/>
                <a:sym typeface="Avenir Next Medium"/>
              </a:rPr>
              <a:t>my audience listens to</a:t>
            </a:r>
            <a:endParaRPr kumimoji="0" lang="en-GB" sz="2000" b="0" i="0" u="none" strike="noStrike" cap="none" spc="0" normalizeH="0" baseline="0">
              <a:ln>
                <a:noFill/>
              </a:ln>
              <a:solidFill>
                <a:srgbClr val="838787"/>
              </a:solidFill>
              <a:effectLst/>
              <a:uFillTx/>
              <a:latin typeface="Avenir Next Medium"/>
              <a:ea typeface="Avenir Next Medium"/>
              <a:cs typeface="Avenir Next Medium"/>
              <a:sym typeface="Avenir Next Medium"/>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8" name="Shape 238"/>
          <p:cNvSpPr>
            <a:spLocks noGrp="1"/>
          </p:cNvSpPr>
          <p:nvPr>
            <p:ph type="body" sz="quarter" idx="1"/>
          </p:nvPr>
        </p:nvSpPr>
        <p:spPr>
          <a:xfrm>
            <a:off x="317500" y="6159215"/>
            <a:ext cx="12192000" cy="1512558"/>
          </a:xfrm>
          <a:prstGeom prst="rect">
            <a:avLst/>
          </a:prstGeom>
        </p:spPr>
        <p:txBody>
          <a:bodyPr anchor="t">
            <a:normAutofit fontScale="92500" lnSpcReduction="20000"/>
          </a:bodyPr>
          <a:lstStyle>
            <a:lvl1pPr defTabSz="403097">
              <a:lnSpc>
                <a:spcPct val="100000"/>
              </a:lnSpc>
              <a:spcBef>
                <a:spcPts val="1900"/>
              </a:spcBef>
              <a:defRPr sz="5589" cap="none">
                <a:solidFill>
                  <a:srgbClr val="FF4E32"/>
                </a:solidFill>
                <a:latin typeface="Alternate Gothic No2 D"/>
                <a:ea typeface="Alternate Gothic No2 D"/>
                <a:cs typeface="Alternate Gothic No2 D"/>
                <a:sym typeface="Alternate Gothic No2 D"/>
              </a:defRPr>
            </a:lvl1pPr>
          </a:lstStyle>
          <a:p>
            <a:r>
              <a:rPr dirty="0">
                <a:latin typeface="Arial Hebrew Scholar" charset="-79"/>
                <a:ea typeface="Arial Hebrew Scholar" charset="-79"/>
                <a:cs typeface="Arial Hebrew Scholar" charset="-79"/>
              </a:rPr>
              <a:t>Question Five. How did you attract/address your audience?</a:t>
            </a:r>
          </a:p>
        </p:txBody>
      </p:sp>
      <p:pic>
        <p:nvPicPr>
          <p:cNvPr id="239" name="Untitled-1.png"/>
          <p:cNvPicPr>
            <a:picLocks noChangeAspect="1"/>
          </p:cNvPicPr>
          <p:nvPr/>
        </p:nvPicPr>
        <p:blipFill>
          <a:blip r:embed="rId2">
            <a:extLst/>
          </a:blip>
          <a:stretch>
            <a:fillRect/>
          </a:stretch>
        </p:blipFill>
        <p:spPr>
          <a:xfrm>
            <a:off x="431733" y="5517184"/>
            <a:ext cx="6376349" cy="636511"/>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239"/>
                                        </p:tgtEl>
                                      </p:cBhvr>
                                    </p:animEffect>
                                    <p:anim calcmode="lin" valueType="num">
                                      <p:cBhvr>
                                        <p:cTn id="7" dur="1000"/>
                                        <p:tgtEl>
                                          <p:spTgt spid="239"/>
                                        </p:tgtEl>
                                        <p:attrNameLst>
                                          <p:attrName>ppt_x</p:attrName>
                                        </p:attrNameLst>
                                      </p:cBhvr>
                                      <p:tavLst>
                                        <p:tav tm="0">
                                          <p:val>
                                            <p:strVal val="ppt_x"/>
                                          </p:val>
                                        </p:tav>
                                        <p:tav tm="100000">
                                          <p:val>
                                            <p:strVal val="ppt_x"/>
                                          </p:val>
                                        </p:tav>
                                      </p:tavLst>
                                    </p:anim>
                                    <p:anim calcmode="lin" valueType="num">
                                      <p:cBhvr>
                                        <p:cTn id="8" dur="1000"/>
                                        <p:tgtEl>
                                          <p:spTgt spid="239"/>
                                        </p:tgtEl>
                                        <p:attrNameLst>
                                          <p:attrName>ppt_y</p:attrName>
                                        </p:attrNameLst>
                                      </p:cBhvr>
                                      <p:tavLst>
                                        <p:tav tm="0">
                                          <p:val>
                                            <p:strVal val="ppt_y"/>
                                          </p:val>
                                        </p:tav>
                                        <p:tav tm="100000">
                                          <p:val>
                                            <p:strVal val="ppt_y+.1"/>
                                          </p:val>
                                        </p:tav>
                                      </p:tavLst>
                                    </p:anim>
                                    <p:set>
                                      <p:cBhvr>
                                        <p:cTn id="9" dur="1" fill="hold">
                                          <p:stCondLst>
                                            <p:cond delay="999"/>
                                          </p:stCondLst>
                                        </p:cTn>
                                        <p:tgtEl>
                                          <p:spTgt spid="2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1" name="Shape 241"/>
          <p:cNvSpPr>
            <a:spLocks noGrp="1"/>
          </p:cNvSpPr>
          <p:nvPr>
            <p:ph type="title"/>
          </p:nvPr>
        </p:nvSpPr>
        <p:spPr>
          <a:xfrm>
            <a:off x="7279546" y="8585463"/>
            <a:ext cx="6705601" cy="2705101"/>
          </a:xfrm>
          <a:prstGeom prst="rect">
            <a:avLst/>
          </a:prstGeom>
        </p:spPr>
        <p:txBody>
          <a:bodyPr/>
          <a:lstStyle>
            <a:lvl1pPr>
              <a:lnSpc>
                <a:spcPct val="100000"/>
              </a:lnSpc>
              <a:spcBef>
                <a:spcPts val="2800"/>
              </a:spcBef>
              <a:defRPr sz="3500" cap="none">
                <a:solidFill>
                  <a:srgbClr val="38A2EC"/>
                </a:solidFill>
                <a:latin typeface="Parkway Hotel"/>
                <a:ea typeface="Parkway Hotel"/>
                <a:cs typeface="Parkway Hotel"/>
                <a:sym typeface="Parkway Hotel"/>
              </a:defRPr>
            </a:lvl1pPr>
          </a:lstStyle>
          <a:p>
            <a:r>
              <a:t>Attracting the audience</a:t>
            </a:r>
          </a:p>
        </p:txBody>
      </p:sp>
      <p:sp>
        <p:nvSpPr>
          <p:cNvPr id="242" name="Shape 242"/>
          <p:cNvSpPr/>
          <p:nvPr/>
        </p:nvSpPr>
        <p:spPr>
          <a:xfrm>
            <a:off x="7257320" y="365910"/>
            <a:ext cx="5631644" cy="822789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1800">
                <a:solidFill>
                  <a:srgbClr val="000000"/>
                </a:solidFill>
                <a:latin typeface="Alternate Gothic No2 D"/>
                <a:ea typeface="Alternate Gothic No2 D"/>
                <a:cs typeface="Alternate Gothic No2 D"/>
                <a:sym typeface="Alternate Gothic No2 D"/>
              </a:defRPr>
            </a:lvl1pPr>
          </a:lstStyle>
          <a:p>
            <a:r>
              <a:rPr sz="1600" dirty="0">
                <a:latin typeface="Arial Hebrew Scholar" charset="-79"/>
                <a:ea typeface="Arial Hebrew Scholar" charset="-79"/>
                <a:cs typeface="Arial Hebrew Scholar" charset="-79"/>
              </a:rPr>
              <a:t>From </a:t>
            </a:r>
            <a:r>
              <a:rPr sz="1600" dirty="0">
                <a:latin typeface="Arial Hebrew Scholar" charset="-79"/>
                <a:ea typeface="Arial Hebrew Scholar" charset="-79"/>
                <a:cs typeface="Arial Hebrew Scholar" charset="-79"/>
                <a:hlinkClick r:id="rId2"/>
              </a:rPr>
              <a:t>my research</a:t>
            </a:r>
            <a:r>
              <a:rPr sz="1600" dirty="0">
                <a:latin typeface="Arial Hebrew Scholar" charset="-79"/>
                <a:ea typeface="Arial Hebrew Scholar" charset="-79"/>
                <a:cs typeface="Arial Hebrew Scholar" charset="-79"/>
              </a:rPr>
              <a:t>, I know that the front cover is the most important way to attract an audience. Statistics state that 70% of people buy magazines on the spur of the moment. I have included a puff which contains information that relates to the target audience and makes them interested because they recognise the brand. By including the Spotify logo, I have brought a familiar part of my audience’s lives onto my magazine. This would lead to the audience wanting to buy the magazine, as it would seem more welcoming than other magazines on the market. I have set the price at what is considered to be low in the magazine industry (£2). I did this to attract my audience of students because I know that most students do not have a full time job. From my research, I noticed that magazines in my market have prices that begin at £4. My strategy with this magazine is to include more adverts than competition in order for the institution to maintain an acceptable profit. The sub-line is partially behind the head of the cover model. This makes the magazine seem iconic and instantly recognisable. It also helps people notice the cover model, helping to lure in the target audience. The way that I have removed part of the sub-line in order to create this look meant that there is an area of white glow  could represent a halo which subconsciously relates to the cover model being a hero and a role model of his fans. I decided to make the headline smaller on my magazine because it was not the main focus. I wanted to draw attention to the cover model and the first sub-line because it would interest the target market more than the headline. I believe that I have still made </a:t>
            </a:r>
            <a:r>
              <a:rPr sz="1600" dirty="0">
                <a:latin typeface="Arial Hebrew Scholar" charset="-79"/>
                <a:ea typeface="Arial Hebrew Scholar" charset="-79"/>
                <a:cs typeface="Arial Hebrew Scholar" charset="-79"/>
                <a:hlinkClick r:id="rId3"/>
              </a:rPr>
              <a:t>the audience </a:t>
            </a:r>
            <a:r>
              <a:rPr sz="1600" dirty="0">
                <a:latin typeface="Arial Hebrew Scholar" charset="-79"/>
                <a:ea typeface="Arial Hebrew Scholar" charset="-79"/>
                <a:cs typeface="Arial Hebrew Scholar" charset="-79"/>
              </a:rPr>
              <a:t>aware of the name of my magazine in my other pages, especially the double page spread because that is where the cover story is. This, overall, is a way of luring in readers by using a celebrity figure and then giving the reader several chances to remember the name of the magazine in order to remember it in the future.</a:t>
            </a:r>
          </a:p>
        </p:txBody>
      </p:sp>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8119" y="1423104"/>
            <a:ext cx="5093068" cy="6871534"/>
          </a:xfrm>
          <a:prstGeom prst="rect">
            <a:avLst/>
          </a:prstGeom>
        </p:spPr>
      </p:pic>
      <p:sp>
        <p:nvSpPr>
          <p:cNvPr id="2" name="TextBox 1"/>
          <p:cNvSpPr txBox="1"/>
          <p:nvPr/>
        </p:nvSpPr>
        <p:spPr>
          <a:xfrm>
            <a:off x="7279546" y="-176117"/>
            <a:ext cx="2796783"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2400"/>
              </a:spcBef>
              <a:spcAft>
                <a:spcPts val="0"/>
              </a:spcAft>
              <a:buClrTx/>
              <a:buSzTx/>
              <a:buFontTx/>
              <a:buNone/>
              <a:tabLst/>
            </a:pPr>
            <a:r>
              <a:rPr lang="en-GB" smtClean="0"/>
              <a:t>Link to my website</a:t>
            </a:r>
            <a:endParaRPr kumimoji="0" lang="en-GB" sz="2000" b="0" i="0" u="none" strike="noStrike" cap="none" spc="0" normalizeH="0" baseline="0">
              <a:ln>
                <a:noFill/>
              </a:ln>
              <a:solidFill>
                <a:srgbClr val="838787"/>
              </a:solidFill>
              <a:effectLst/>
              <a:uFillTx/>
              <a:latin typeface="Avenir Next Medium"/>
              <a:ea typeface="Avenir Next Medium"/>
              <a:cs typeface="Avenir Next Medium"/>
              <a:sym typeface="Avenir Next Medium"/>
            </a:endParaRPr>
          </a:p>
        </p:txBody>
      </p:sp>
      <p:cxnSp>
        <p:nvCxnSpPr>
          <p:cNvPr id="4" name="Straight Arrow Connector 3"/>
          <p:cNvCxnSpPr/>
          <p:nvPr/>
        </p:nvCxnSpPr>
        <p:spPr>
          <a:xfrm flipV="1">
            <a:off x="6042212" y="7189694"/>
            <a:ext cx="1215108" cy="17930"/>
          </a:xfrm>
          <a:prstGeom prst="straightConnector1">
            <a:avLst/>
          </a:prstGeom>
          <a:noFill/>
          <a:ln w="25400" cap="flat">
            <a:solidFill>
              <a:schemeClr val="accent1"/>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6" name="TextBox 5"/>
          <p:cNvSpPr txBox="1"/>
          <p:nvPr/>
        </p:nvSpPr>
        <p:spPr>
          <a:xfrm>
            <a:off x="5827059" y="6228500"/>
            <a:ext cx="1290917"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2400"/>
              </a:spcBef>
              <a:spcAft>
                <a:spcPts val="0"/>
              </a:spcAft>
              <a:buClrTx/>
              <a:buSzTx/>
              <a:buFontTx/>
              <a:buNone/>
              <a:tabLst/>
            </a:pPr>
            <a:r>
              <a:rPr kumimoji="0" lang="en-GB" sz="2000" b="0" i="0" u="none" strike="noStrike" cap="none" spc="0" normalizeH="0" baseline="0" smtClean="0">
                <a:ln>
                  <a:noFill/>
                </a:ln>
                <a:solidFill>
                  <a:srgbClr val="838787"/>
                </a:solidFill>
                <a:effectLst/>
                <a:uFillTx/>
                <a:latin typeface="Avenir Next Medium"/>
                <a:ea typeface="Avenir Next Medium"/>
                <a:cs typeface="Avenir Next Medium"/>
                <a:sym typeface="Avenir Next Medium"/>
              </a:rPr>
              <a:t>Audience profile</a:t>
            </a:r>
            <a:endParaRPr kumimoji="0" lang="en-GB" sz="2000" b="0" i="0" u="none" strike="noStrike" cap="none" spc="0" normalizeH="0" baseline="0">
              <a:ln>
                <a:noFill/>
              </a:ln>
              <a:solidFill>
                <a:srgbClr val="838787"/>
              </a:solidFill>
              <a:effectLst/>
              <a:uFillTx/>
              <a:latin typeface="Avenir Next Medium"/>
              <a:ea typeface="Avenir Next Medium"/>
              <a:cs typeface="Avenir Next Medium"/>
              <a:sym typeface="Avenir Next Medium"/>
            </a:endParaRPr>
          </a:p>
        </p:txBody>
      </p:sp>
      <p:sp>
        <p:nvSpPr>
          <p:cNvPr id="9" name="Oval 8"/>
          <p:cNvSpPr/>
          <p:nvPr/>
        </p:nvSpPr>
        <p:spPr>
          <a:xfrm>
            <a:off x="2095695" y="0"/>
            <a:ext cx="2348321" cy="1510215"/>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80000"/>
              </a:lnSpc>
              <a:spcBef>
                <a:spcPts val="0"/>
              </a:spcBef>
              <a:spcAft>
                <a:spcPts val="0"/>
              </a:spcAft>
              <a:buClrTx/>
              <a:buSzTx/>
              <a:buFontTx/>
              <a:buNone/>
              <a:tabLst/>
            </a:pPr>
            <a:endParaRPr kumimoji="0" lang="en-GB" sz="2800" b="0" i="0" u="none" strike="noStrike" cap="all" spc="0" normalizeH="0" baseline="0">
              <a:ln>
                <a:noFill/>
              </a:ln>
              <a:solidFill>
                <a:srgbClr val="FFFFFF"/>
              </a:solidFill>
              <a:effectLst/>
              <a:uFillTx/>
              <a:latin typeface="+mn-lt"/>
              <a:ea typeface="+mn-ea"/>
              <a:cs typeface="+mn-cs"/>
              <a:sym typeface="DIN Condensed"/>
            </a:endParaRPr>
          </a:p>
        </p:txBody>
      </p:sp>
      <p:sp>
        <p:nvSpPr>
          <p:cNvPr id="8" name="TextBox 7"/>
          <p:cNvSpPr txBox="1"/>
          <p:nvPr/>
        </p:nvSpPr>
        <p:spPr>
          <a:xfrm>
            <a:off x="2295331" y="27850"/>
            <a:ext cx="2055379" cy="11490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2400"/>
              </a:spcBef>
              <a:spcAft>
                <a:spcPts val="0"/>
              </a:spcAft>
              <a:buClrTx/>
              <a:buSzTx/>
              <a:buFontTx/>
              <a:buNone/>
              <a:tabLst/>
            </a:pPr>
            <a:r>
              <a:rPr kumimoji="0" lang="en-GB" sz="1600" b="0" i="0" u="none" strike="noStrike" cap="none" spc="0" normalizeH="0" baseline="0" dirty="0" smtClean="0">
                <a:ln>
                  <a:noFill/>
                </a:ln>
                <a:solidFill>
                  <a:srgbClr val="FFFFFF"/>
                </a:solidFill>
                <a:effectLst/>
                <a:uFillTx/>
                <a:latin typeface="Avenir Next Medium"/>
                <a:ea typeface="Avenir Next Medium"/>
                <a:cs typeface="Avenir Next Medium"/>
                <a:sym typeface="Avenir Next Medium"/>
              </a:rPr>
              <a:t>Use off a puff to give</a:t>
            </a:r>
            <a:r>
              <a:rPr kumimoji="0" lang="en-GB" sz="1600" b="0" i="0" u="none" strike="noStrike" cap="none" spc="0" normalizeH="0" dirty="0" smtClean="0">
                <a:ln>
                  <a:noFill/>
                </a:ln>
                <a:solidFill>
                  <a:srgbClr val="FFFFFF"/>
                </a:solidFill>
                <a:effectLst/>
                <a:uFillTx/>
                <a:latin typeface="Avenir Next Medium"/>
                <a:ea typeface="Avenir Next Medium"/>
                <a:cs typeface="Avenir Next Medium"/>
                <a:sym typeface="Avenir Next Medium"/>
              </a:rPr>
              <a:t> people more reason to buy it!</a:t>
            </a:r>
            <a:endParaRPr kumimoji="0" lang="en-GB" sz="1600" b="0" i="0" u="none" strike="noStrike" cap="none" spc="0" normalizeH="0" baseline="0" dirty="0">
              <a:ln>
                <a:noFill/>
              </a:ln>
              <a:solidFill>
                <a:srgbClr val="FFFFFF"/>
              </a:solidFill>
              <a:effectLst/>
              <a:uFillTx/>
              <a:latin typeface="Avenir Next Medium"/>
              <a:ea typeface="Avenir Next Medium"/>
              <a:cs typeface="Avenir Next Medium"/>
              <a:sym typeface="Avenir Next Medium"/>
            </a:endParaRPr>
          </a:p>
        </p:txBody>
      </p:sp>
      <p:cxnSp>
        <p:nvCxnSpPr>
          <p:cNvPr id="11" name="Straight Arrow Connector 10"/>
          <p:cNvCxnSpPr/>
          <p:nvPr/>
        </p:nvCxnSpPr>
        <p:spPr>
          <a:xfrm>
            <a:off x="3988313" y="1510215"/>
            <a:ext cx="655339" cy="961194"/>
          </a:xfrm>
          <a:prstGeom prst="straightConnector1">
            <a:avLst/>
          </a:prstGeom>
          <a:noFill/>
          <a:ln w="25400" cap="flat">
            <a:solidFill>
              <a:schemeClr val="bg1"/>
            </a:solidFill>
            <a:prstDash val="solid"/>
            <a:miter lim="400000"/>
            <a:tailEnd type="triangle"/>
          </a:ln>
          <a:effectLst/>
          <a:sp3d/>
        </p:spPr>
        <p:style>
          <a:lnRef idx="0">
            <a:scrgbClr r="0" g="0" b="0"/>
          </a:lnRef>
          <a:fillRef idx="0">
            <a:scrgbClr r="0" g="0" b="0"/>
          </a:fillRef>
          <a:effectRef idx="0">
            <a:scrgbClr r="0" g="0" b="0"/>
          </a:effectRef>
          <a:fontRef idx="none"/>
        </p:style>
      </p:cxn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 name="Shape 245"/>
          <p:cNvSpPr>
            <a:spLocks noGrp="1"/>
          </p:cNvSpPr>
          <p:nvPr>
            <p:ph type="title"/>
          </p:nvPr>
        </p:nvSpPr>
        <p:spPr>
          <a:xfrm>
            <a:off x="7055179" y="8585463"/>
            <a:ext cx="6705601" cy="2705101"/>
          </a:xfrm>
          <a:prstGeom prst="rect">
            <a:avLst/>
          </a:prstGeom>
        </p:spPr>
        <p:txBody>
          <a:bodyPr/>
          <a:lstStyle>
            <a:lvl1pPr>
              <a:lnSpc>
                <a:spcPct val="100000"/>
              </a:lnSpc>
              <a:spcBef>
                <a:spcPts val="2800"/>
              </a:spcBef>
              <a:defRPr sz="5900" cap="none">
                <a:solidFill>
                  <a:srgbClr val="38A2EC"/>
                </a:solidFill>
                <a:latin typeface="Parkway Hotel"/>
                <a:ea typeface="Parkway Hotel"/>
                <a:cs typeface="Parkway Hotel"/>
                <a:sym typeface="Parkway Hotel"/>
              </a:defRPr>
            </a:lvl1pPr>
          </a:lstStyle>
          <a:p>
            <a:r>
              <a:t>Contents Page</a:t>
            </a:r>
          </a:p>
        </p:txBody>
      </p:sp>
      <p:sp>
        <p:nvSpPr>
          <p:cNvPr id="246" name="Shape 246"/>
          <p:cNvSpPr/>
          <p:nvPr/>
        </p:nvSpPr>
        <p:spPr>
          <a:xfrm>
            <a:off x="7155720" y="2944052"/>
            <a:ext cx="5631644" cy="231858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1800">
                <a:solidFill>
                  <a:srgbClr val="000000"/>
                </a:solidFill>
                <a:latin typeface="Alternate Gothic No2 D"/>
                <a:ea typeface="Alternate Gothic No2 D"/>
                <a:cs typeface="Alternate Gothic No2 D"/>
                <a:sym typeface="Alternate Gothic No2 D"/>
              </a:defRPr>
            </a:lvl1pPr>
          </a:lstStyle>
          <a:p>
            <a:r>
              <a:rPr dirty="0">
                <a:latin typeface="Arial" charset="0"/>
                <a:ea typeface="Arial" charset="0"/>
                <a:cs typeface="Arial" charset="0"/>
              </a:rPr>
              <a:t>The contents page features contrasting colours which stand out to the reader in order to keep them interested and to look at each section. From my </a:t>
            </a:r>
            <a:r>
              <a:rPr dirty="0">
                <a:latin typeface="Arial" charset="0"/>
                <a:ea typeface="Arial" charset="0"/>
                <a:cs typeface="Arial" charset="0"/>
                <a:hlinkClick r:id="rId2"/>
              </a:rPr>
              <a:t>market research, </a:t>
            </a:r>
            <a:r>
              <a:rPr dirty="0">
                <a:latin typeface="Arial" charset="0"/>
                <a:ea typeface="Arial" charset="0"/>
                <a:cs typeface="Arial" charset="0"/>
              </a:rPr>
              <a:t>I aimed to use a 60:40 ratio of pictures to text. I believe that this has been successful in each section of the magazine. This is because I used large images, small text sizes and big text spacing.</a:t>
            </a: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6895361" cy="9753600"/>
          </a:xfrm>
          <a:prstGeom prst="rect">
            <a:avLst/>
          </a:prstGeom>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9" name="Shape 249"/>
          <p:cNvSpPr>
            <a:spLocks noGrp="1"/>
          </p:cNvSpPr>
          <p:nvPr>
            <p:ph type="title"/>
          </p:nvPr>
        </p:nvSpPr>
        <p:spPr>
          <a:xfrm>
            <a:off x="5062205" y="8585463"/>
            <a:ext cx="8922942" cy="2705101"/>
          </a:xfrm>
          <a:prstGeom prst="rect">
            <a:avLst/>
          </a:prstGeom>
        </p:spPr>
        <p:txBody>
          <a:bodyPr/>
          <a:lstStyle>
            <a:lvl1pPr>
              <a:lnSpc>
                <a:spcPct val="100000"/>
              </a:lnSpc>
              <a:spcBef>
                <a:spcPts val="2800"/>
              </a:spcBef>
              <a:defRPr sz="5900" cap="none">
                <a:solidFill>
                  <a:srgbClr val="38A2EC"/>
                </a:solidFill>
                <a:latin typeface="Parkway Hotel"/>
                <a:ea typeface="Parkway Hotel"/>
                <a:cs typeface="Parkway Hotel"/>
                <a:sym typeface="Parkway Hotel"/>
              </a:defRPr>
            </a:lvl1pPr>
          </a:lstStyle>
          <a:p>
            <a:r>
              <a:t>Double Page Spread</a:t>
            </a:r>
          </a:p>
        </p:txBody>
      </p:sp>
      <p:sp>
        <p:nvSpPr>
          <p:cNvPr id="250" name="Shape 250"/>
          <p:cNvSpPr/>
          <p:nvPr/>
        </p:nvSpPr>
        <p:spPr>
          <a:xfrm>
            <a:off x="7257320" y="1974556"/>
            <a:ext cx="5631644" cy="42575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1800">
                <a:solidFill>
                  <a:srgbClr val="000000"/>
                </a:solidFill>
                <a:latin typeface="Alternate Gothic No2 D"/>
                <a:ea typeface="Alternate Gothic No2 D"/>
                <a:cs typeface="Alternate Gothic No2 D"/>
                <a:sym typeface="Alternate Gothic No2 D"/>
              </a:defRPr>
            </a:lvl1pPr>
          </a:lstStyle>
          <a:p>
            <a:r>
              <a:rPr dirty="0">
                <a:latin typeface="Arial Hebrew Scholar" charset="-79"/>
                <a:ea typeface="Arial Hebrew Scholar" charset="-79"/>
                <a:cs typeface="Arial Hebrew Scholar" charset="-79"/>
              </a:rPr>
              <a:t>The quote attracts </a:t>
            </a:r>
            <a:r>
              <a:rPr dirty="0">
                <a:latin typeface="Arial Hebrew Scholar" charset="-79"/>
                <a:ea typeface="Arial Hebrew Scholar" charset="-79"/>
                <a:cs typeface="Arial Hebrew Scholar" charset="-79"/>
                <a:hlinkClick r:id="rId2"/>
              </a:rPr>
              <a:t>the audience</a:t>
            </a:r>
            <a:r>
              <a:rPr dirty="0">
                <a:latin typeface="Arial Hebrew Scholar" charset="-79"/>
                <a:ea typeface="Arial Hebrew Scholar" charset="-79"/>
                <a:cs typeface="Arial Hebrew Scholar" charset="-79"/>
              </a:rPr>
              <a:t> because it is bright and relates to the male half of my social group as blue is considered to be a masculine colour. I have therefore used a conventional method to represent my social group on the double page spread. I have kept this page simple. This is because I concluded from the questionnaire given to members of the target market that this would be the best way to present the magazine. The </a:t>
            </a:r>
            <a:r>
              <a:rPr lang="en-US" dirty="0" smtClean="0">
                <a:latin typeface="Arial Hebrew Scholar" charset="-79"/>
                <a:ea typeface="Arial Hebrew Scholar" charset="-79"/>
                <a:cs typeface="Arial Hebrew Scholar" charset="-79"/>
              </a:rPr>
              <a:t>i</a:t>
            </a:r>
            <a:r>
              <a:rPr dirty="0" smtClean="0">
                <a:latin typeface="Arial Hebrew Scholar" charset="-79"/>
                <a:ea typeface="Arial Hebrew Scholar" charset="-79"/>
                <a:cs typeface="Arial Hebrew Scholar" charset="-79"/>
              </a:rPr>
              <a:t>mage </a:t>
            </a:r>
            <a:r>
              <a:rPr dirty="0">
                <a:latin typeface="Arial Hebrew Scholar" charset="-79"/>
                <a:ea typeface="Arial Hebrew Scholar" charset="-79"/>
                <a:cs typeface="Arial Hebrew Scholar" charset="-79"/>
              </a:rPr>
              <a:t>shares this simple layout, the white shirt on the white background was the most simple way to present my artist. People do not get distracted and are subtly forced to look at the bright quote and the face of the artist. By doing this, the audience is likely to become aware of who the artist is the quicker they see their face. This would lead to more attraction to </a:t>
            </a:r>
            <a:r>
              <a:rPr dirty="0">
                <a:latin typeface="Arial Hebrew Scholar" charset="-79"/>
                <a:ea typeface="Arial Hebrew Scholar" charset="-79"/>
                <a:cs typeface="Arial Hebrew Scholar" charset="-79"/>
                <a:hlinkClick r:id="rId3"/>
              </a:rPr>
              <a:t>my magazine</a:t>
            </a:r>
            <a:r>
              <a:rPr dirty="0">
                <a:latin typeface="Arial Hebrew Scholar" charset="-79"/>
                <a:ea typeface="Arial Hebrew Scholar" charset="-79"/>
                <a:cs typeface="Arial Hebrew Scholar" charset="-79"/>
              </a:rPr>
              <a:t>.</a:t>
            </a:r>
          </a:p>
        </p:txBody>
      </p:sp>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4796" y="1590735"/>
            <a:ext cx="7108254" cy="5025218"/>
          </a:xfrm>
          <a:prstGeom prst="rect">
            <a:avLst/>
          </a:prstGeom>
        </p:spPr>
      </p:pic>
      <p:cxnSp>
        <p:nvCxnSpPr>
          <p:cNvPr id="3" name="Straight Arrow Connector 2"/>
          <p:cNvCxnSpPr/>
          <p:nvPr/>
        </p:nvCxnSpPr>
        <p:spPr>
          <a:xfrm flipH="1">
            <a:off x="9610166" y="1590735"/>
            <a:ext cx="17928" cy="383821"/>
          </a:xfrm>
          <a:prstGeom prst="straightConnector1">
            <a:avLst/>
          </a:prstGeom>
          <a:noFill/>
          <a:ln w="25400" cap="flat">
            <a:solidFill>
              <a:schemeClr val="accent1"/>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5" name="TextBox 4"/>
          <p:cNvSpPr txBox="1"/>
          <p:nvPr/>
        </p:nvSpPr>
        <p:spPr>
          <a:xfrm>
            <a:off x="8068235" y="974174"/>
            <a:ext cx="3496235"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2400"/>
              </a:spcBef>
              <a:spcAft>
                <a:spcPts val="0"/>
              </a:spcAft>
              <a:buClrTx/>
              <a:buSzTx/>
              <a:buFontTx/>
              <a:buNone/>
              <a:tabLst/>
            </a:pPr>
            <a:r>
              <a:rPr kumimoji="0" lang="en-GB" sz="2000" b="0" i="0" u="none" strike="noStrike" cap="none" spc="0" normalizeH="0" baseline="0" smtClean="0">
                <a:ln>
                  <a:noFill/>
                </a:ln>
                <a:solidFill>
                  <a:srgbClr val="838787"/>
                </a:solidFill>
                <a:effectLst/>
                <a:uFillTx/>
                <a:latin typeface="Avenir Next Medium"/>
                <a:ea typeface="Avenir Next Medium"/>
                <a:cs typeface="Avenir Next Medium"/>
                <a:sym typeface="Avenir Next Medium"/>
              </a:rPr>
              <a:t>Link to my audience profile</a:t>
            </a:r>
            <a:endParaRPr kumimoji="0" lang="en-GB" sz="2000" b="0" i="0" u="none" strike="noStrike" cap="none" spc="0" normalizeH="0" baseline="0">
              <a:ln>
                <a:noFill/>
              </a:ln>
              <a:solidFill>
                <a:srgbClr val="838787"/>
              </a:solidFill>
              <a:effectLst/>
              <a:uFillTx/>
              <a:latin typeface="Avenir Next Medium"/>
              <a:ea typeface="Avenir Next Medium"/>
              <a:cs typeface="Avenir Next Medium"/>
              <a:sym typeface="Avenir Next Medium"/>
            </a:endParaRPr>
          </a:p>
        </p:txBody>
      </p:sp>
      <p:cxnSp>
        <p:nvCxnSpPr>
          <p:cNvPr id="8" name="Straight Arrow Connector 7"/>
          <p:cNvCxnSpPr/>
          <p:nvPr/>
        </p:nvCxnSpPr>
        <p:spPr>
          <a:xfrm flipV="1">
            <a:off x="9179859" y="6232133"/>
            <a:ext cx="0" cy="634832"/>
          </a:xfrm>
          <a:prstGeom prst="straightConnector1">
            <a:avLst/>
          </a:prstGeom>
          <a:noFill/>
          <a:ln w="25400" cap="flat">
            <a:solidFill>
              <a:schemeClr val="accent1"/>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0" name="TextBox 9"/>
          <p:cNvSpPr txBox="1"/>
          <p:nvPr/>
        </p:nvSpPr>
        <p:spPr>
          <a:xfrm>
            <a:off x="7924800" y="6489959"/>
            <a:ext cx="2725271"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2400"/>
              </a:spcBef>
              <a:spcAft>
                <a:spcPts val="0"/>
              </a:spcAft>
              <a:buClrTx/>
              <a:buSzTx/>
              <a:buFontTx/>
              <a:buNone/>
              <a:tabLst/>
            </a:pPr>
            <a:r>
              <a:rPr kumimoji="0" lang="en-GB" sz="2000" b="0" i="0" u="none" strike="noStrike" cap="none" spc="0" normalizeH="0" baseline="0" smtClean="0">
                <a:ln>
                  <a:noFill/>
                </a:ln>
                <a:solidFill>
                  <a:srgbClr val="838787"/>
                </a:solidFill>
                <a:effectLst/>
                <a:uFillTx/>
                <a:latin typeface="Avenir Next Medium"/>
                <a:ea typeface="Avenir Next Medium"/>
                <a:cs typeface="Avenir Next Medium"/>
                <a:sym typeface="Avenir Next Medium"/>
              </a:rPr>
              <a:t>Link to the website</a:t>
            </a:r>
            <a:endParaRPr kumimoji="0" lang="en-GB" sz="2000" b="0" i="0" u="none" strike="noStrike" cap="none" spc="0" normalizeH="0" baseline="0">
              <a:ln>
                <a:noFill/>
              </a:ln>
              <a:solidFill>
                <a:srgbClr val="838787"/>
              </a:solidFill>
              <a:effectLst/>
              <a:uFillTx/>
              <a:latin typeface="Avenir Next Medium"/>
              <a:ea typeface="Avenir Next Medium"/>
              <a:cs typeface="Avenir Next Medium"/>
              <a:sym typeface="Avenir Next Medium"/>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3" name="Shape 253"/>
          <p:cNvSpPr>
            <a:spLocks noGrp="1"/>
          </p:cNvSpPr>
          <p:nvPr>
            <p:ph type="body" sz="quarter" idx="1"/>
          </p:nvPr>
        </p:nvSpPr>
        <p:spPr>
          <a:xfrm>
            <a:off x="317500" y="6159215"/>
            <a:ext cx="12192000" cy="1512558"/>
          </a:xfrm>
          <a:prstGeom prst="rect">
            <a:avLst/>
          </a:prstGeom>
        </p:spPr>
        <p:txBody>
          <a:bodyPr anchor="t">
            <a:normAutofit fontScale="77500" lnSpcReduction="20000"/>
          </a:bodyPr>
          <a:lstStyle>
            <a:lvl1pPr defTabSz="362204">
              <a:lnSpc>
                <a:spcPct val="100000"/>
              </a:lnSpc>
              <a:spcBef>
                <a:spcPts val="1700"/>
              </a:spcBef>
              <a:defRPr sz="5022" cap="none">
                <a:solidFill>
                  <a:srgbClr val="FF4E32"/>
                </a:solidFill>
                <a:latin typeface="Alternate Gothic No2 D"/>
                <a:ea typeface="Alternate Gothic No2 D"/>
                <a:cs typeface="Alternate Gothic No2 D"/>
                <a:sym typeface="Alternate Gothic No2 D"/>
              </a:defRPr>
            </a:lvl1pPr>
          </a:lstStyle>
          <a:p>
            <a:r>
              <a:rPr dirty="0">
                <a:latin typeface="Arial Hebrew Scholar" charset="-79"/>
                <a:ea typeface="Arial Hebrew Scholar" charset="-79"/>
                <a:cs typeface="Arial Hebrew Scholar" charset="-79"/>
              </a:rPr>
              <a:t>Question Six. What have you learnt about technologies from the process of constructing this product?</a:t>
            </a:r>
          </a:p>
        </p:txBody>
      </p:sp>
      <p:pic>
        <p:nvPicPr>
          <p:cNvPr id="254" name="Untitled-1.png"/>
          <p:cNvPicPr>
            <a:picLocks noChangeAspect="1"/>
          </p:cNvPicPr>
          <p:nvPr/>
        </p:nvPicPr>
        <p:blipFill>
          <a:blip r:embed="rId2">
            <a:extLst/>
          </a:blip>
          <a:stretch>
            <a:fillRect/>
          </a:stretch>
        </p:blipFill>
        <p:spPr>
          <a:xfrm>
            <a:off x="431733" y="5517184"/>
            <a:ext cx="6376349" cy="636511"/>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254"/>
                                        </p:tgtEl>
                                      </p:cBhvr>
                                    </p:animEffect>
                                    <p:anim calcmode="lin" valueType="num">
                                      <p:cBhvr>
                                        <p:cTn id="7" dur="1000"/>
                                        <p:tgtEl>
                                          <p:spTgt spid="254"/>
                                        </p:tgtEl>
                                        <p:attrNameLst>
                                          <p:attrName>ppt_x</p:attrName>
                                        </p:attrNameLst>
                                      </p:cBhvr>
                                      <p:tavLst>
                                        <p:tav tm="0">
                                          <p:val>
                                            <p:strVal val="ppt_x"/>
                                          </p:val>
                                        </p:tav>
                                        <p:tav tm="100000">
                                          <p:val>
                                            <p:strVal val="ppt_x"/>
                                          </p:val>
                                        </p:tav>
                                      </p:tavLst>
                                    </p:anim>
                                    <p:anim calcmode="lin" valueType="num">
                                      <p:cBhvr>
                                        <p:cTn id="8" dur="1000"/>
                                        <p:tgtEl>
                                          <p:spTgt spid="254"/>
                                        </p:tgtEl>
                                        <p:attrNameLst>
                                          <p:attrName>ppt_y</p:attrName>
                                        </p:attrNameLst>
                                      </p:cBhvr>
                                      <p:tavLst>
                                        <p:tav tm="0">
                                          <p:val>
                                            <p:strVal val="ppt_y"/>
                                          </p:val>
                                        </p:tav>
                                        <p:tav tm="100000">
                                          <p:val>
                                            <p:strVal val="ppt_y+.1"/>
                                          </p:val>
                                        </p:tav>
                                      </p:tavLst>
                                    </p:anim>
                                    <p:set>
                                      <p:cBhvr>
                                        <p:cTn id="9" dur="1" fill="hold">
                                          <p:stCondLst>
                                            <p:cond delay="999"/>
                                          </p:stCondLst>
                                        </p:cTn>
                                        <p:tgtEl>
                                          <p:spTgt spid="2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 name="Shape 256"/>
          <p:cNvSpPr>
            <a:spLocks noGrp="1"/>
          </p:cNvSpPr>
          <p:nvPr>
            <p:ph type="title"/>
          </p:nvPr>
        </p:nvSpPr>
        <p:spPr>
          <a:xfrm>
            <a:off x="8343413" y="8534663"/>
            <a:ext cx="14311601" cy="2705101"/>
          </a:xfrm>
          <a:prstGeom prst="rect">
            <a:avLst/>
          </a:prstGeom>
        </p:spPr>
        <p:txBody>
          <a:bodyPr/>
          <a:lstStyle>
            <a:lvl1pPr>
              <a:lnSpc>
                <a:spcPct val="100000"/>
              </a:lnSpc>
              <a:spcBef>
                <a:spcPts val="2800"/>
              </a:spcBef>
              <a:defRPr sz="5700" cap="none">
                <a:solidFill>
                  <a:srgbClr val="38A2EC"/>
                </a:solidFill>
                <a:latin typeface="Parkway Hotel"/>
                <a:ea typeface="Parkway Hotel"/>
                <a:cs typeface="Parkway Hotel"/>
                <a:sym typeface="Parkway Hotel"/>
              </a:defRPr>
            </a:lvl1pPr>
          </a:lstStyle>
          <a:p>
            <a:r>
              <a:t>Technology</a:t>
            </a:r>
          </a:p>
        </p:txBody>
      </p:sp>
      <p:sp>
        <p:nvSpPr>
          <p:cNvPr id="257" name="Shape 257"/>
          <p:cNvSpPr/>
          <p:nvPr/>
        </p:nvSpPr>
        <p:spPr>
          <a:xfrm>
            <a:off x="6574820" y="489411"/>
            <a:ext cx="6190918" cy="7581563"/>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defTabSz="457200">
              <a:spcBef>
                <a:spcPts val="0"/>
              </a:spcBef>
              <a:defRPr sz="1800">
                <a:solidFill>
                  <a:srgbClr val="000000"/>
                </a:solidFill>
                <a:latin typeface="Alternate Gothic No2 D"/>
                <a:ea typeface="Alternate Gothic No2 D"/>
                <a:cs typeface="Alternate Gothic No2 D"/>
                <a:sym typeface="Alternate Gothic No2 D"/>
              </a:defRPr>
            </a:lvl1pPr>
          </a:lstStyle>
          <a:p>
            <a:r>
              <a:rPr dirty="0">
                <a:latin typeface="Arial" charset="0"/>
                <a:ea typeface="Arial" charset="0"/>
                <a:cs typeface="Arial" charset="0"/>
              </a:rPr>
              <a:t>Throughout the entire process, I used </a:t>
            </a:r>
            <a:r>
              <a:rPr dirty="0">
                <a:latin typeface="Arial" charset="0"/>
                <a:ea typeface="Arial" charset="0"/>
                <a:cs typeface="Arial" charset="0"/>
                <a:hlinkClick r:id="rId2" invalidUrl="http://www.adobe.com/uk/products/photoshop.html?sdid=KKQPG&amp;mv=search&amp;s_kwcid=AL!3085!3!188961026109!e!!g!!adobe photoshot&amp;ef_id=V6jmdgAAAWgQ9zCm:20170425094719:s"/>
              </a:rPr>
              <a:t>Adobe Photoshop </a:t>
            </a:r>
            <a:r>
              <a:rPr dirty="0">
                <a:latin typeface="Arial" charset="0"/>
                <a:ea typeface="Arial" charset="0"/>
                <a:cs typeface="Arial" charset="0"/>
              </a:rPr>
              <a:t>to design the media product and Microsoft Word to create two paragraphs for the double page spread. I am comfortable using both pieces of software and I was able to use skills that I had learnt in the </a:t>
            </a:r>
            <a:r>
              <a:rPr dirty="0">
                <a:latin typeface="Arial" charset="0"/>
                <a:ea typeface="Arial" charset="0"/>
                <a:cs typeface="Arial" charset="0"/>
                <a:hlinkClick r:id="rId3"/>
              </a:rPr>
              <a:t>preliminary task</a:t>
            </a:r>
            <a:r>
              <a:rPr dirty="0">
                <a:latin typeface="Arial" charset="0"/>
                <a:ea typeface="Arial" charset="0"/>
                <a:cs typeface="Arial" charset="0"/>
              </a:rPr>
              <a:t>, such as the gaussian blur effect and stroke. The main benefit of Photoshop for me is that it is very simple and diverse. Meaning that it does not take long to create any design that comes into your head. Word is a very simple to use too, however you can not get the same professional quality results that you can achieve with Photoshop. I wrote in Word because of its autocorrect functionality. Unfortunately Photoshop does not have this feature. The main piece of hardware that I used was my </a:t>
            </a:r>
            <a:r>
              <a:rPr dirty="0">
                <a:latin typeface="Arial" charset="0"/>
                <a:ea typeface="Arial" charset="0"/>
                <a:cs typeface="Arial" charset="0"/>
                <a:hlinkClick r:id="rId4"/>
              </a:rPr>
              <a:t>Canon 600D</a:t>
            </a:r>
            <a:r>
              <a:rPr dirty="0">
                <a:latin typeface="Arial" charset="0"/>
                <a:ea typeface="Arial" charset="0"/>
                <a:cs typeface="Arial" charset="0"/>
              </a:rPr>
              <a:t>. I am relatively inexperienced with DSLRs however I believe that I have managed to create some good work from the photoshoot. Technology has helped me gather my research. I used </a:t>
            </a:r>
            <a:r>
              <a:rPr dirty="0">
                <a:latin typeface="Arial" charset="0"/>
                <a:ea typeface="Arial" charset="0"/>
                <a:cs typeface="Arial" charset="0"/>
                <a:hlinkClick r:id="rId5"/>
              </a:rPr>
              <a:t>Keynote</a:t>
            </a:r>
            <a:r>
              <a:rPr dirty="0">
                <a:latin typeface="Arial" charset="0"/>
                <a:ea typeface="Arial" charset="0"/>
                <a:cs typeface="Arial" charset="0"/>
              </a:rPr>
              <a:t> (Apple’s version of PowerPoint) to create my pitch and I was able to use Word to create a questionnaire and use the table feature to collect and sort the information. This made it easy to know what to include in my magazine</a:t>
            </a:r>
            <a:r>
              <a:rPr dirty="0" smtClean="0">
                <a:latin typeface="Arial" charset="0"/>
                <a:ea typeface="Arial" charset="0"/>
                <a:cs typeface="Arial" charset="0"/>
              </a:rPr>
              <a:t>.</a:t>
            </a:r>
            <a:r>
              <a:rPr lang="en-US" dirty="0" smtClean="0">
                <a:latin typeface="Arial" charset="0"/>
                <a:ea typeface="Arial" charset="0"/>
                <a:cs typeface="Arial" charset="0"/>
              </a:rPr>
              <a:t> The way that I </a:t>
            </a:r>
            <a:r>
              <a:rPr lang="en-GB" dirty="0" smtClean="0">
                <a:latin typeface="Arial" charset="0"/>
                <a:ea typeface="Arial" charset="0"/>
                <a:cs typeface="Arial" charset="0"/>
              </a:rPr>
              <a:t>organised</a:t>
            </a:r>
            <a:r>
              <a:rPr lang="en-US" dirty="0" smtClean="0">
                <a:latin typeface="Arial" charset="0"/>
                <a:ea typeface="Arial" charset="0"/>
                <a:cs typeface="Arial" charset="0"/>
              </a:rPr>
              <a:t> </a:t>
            </a:r>
            <a:r>
              <a:rPr lang="en-US" dirty="0" smtClean="0">
                <a:latin typeface="Arial" charset="0"/>
                <a:ea typeface="Arial" charset="0"/>
                <a:cs typeface="Arial" charset="0"/>
              </a:rPr>
              <a:t>and displayed my work was by uploading to a free website builder called ‘</a:t>
            </a:r>
            <a:r>
              <a:rPr lang="en-US" dirty="0" err="1" smtClean="0">
                <a:latin typeface="Arial" charset="0"/>
                <a:ea typeface="Arial" charset="0"/>
                <a:cs typeface="Arial" charset="0"/>
              </a:rPr>
              <a:t>Weebly</a:t>
            </a:r>
            <a:r>
              <a:rPr lang="en-US" dirty="0" smtClean="0">
                <a:latin typeface="Arial" charset="0"/>
                <a:ea typeface="Arial" charset="0"/>
                <a:cs typeface="Arial" charset="0"/>
              </a:rPr>
              <a:t>’. This is much easier than what I would have had to do before the internet and web 2.0, cross media convergence has made it much easier to display work, rather than posting a big </a:t>
            </a:r>
            <a:r>
              <a:rPr lang="en-US" dirty="0" smtClean="0">
                <a:latin typeface="Arial" charset="0"/>
                <a:ea typeface="Arial" charset="0"/>
                <a:cs typeface="Arial" charset="0"/>
              </a:rPr>
              <a:t>folder, with the risk of damaging or losing work.</a:t>
            </a:r>
            <a:endParaRPr dirty="0">
              <a:latin typeface="Arial" charset="0"/>
              <a:ea typeface="Arial" charset="0"/>
              <a:cs typeface="Arial" charset="0"/>
            </a:endParaRPr>
          </a:p>
        </p:txBody>
      </p:sp>
      <p:pic>
        <p:nvPicPr>
          <p:cNvPr id="258" name="pasted-image.png"/>
          <p:cNvPicPr>
            <a:picLocks noChangeAspect="1"/>
          </p:cNvPicPr>
          <p:nvPr/>
        </p:nvPicPr>
        <p:blipFill>
          <a:blip r:embed="rId6">
            <a:extLst/>
          </a:blip>
          <a:stretch>
            <a:fillRect/>
          </a:stretch>
        </p:blipFill>
        <p:spPr>
          <a:xfrm>
            <a:off x="-232106" y="-210839"/>
            <a:ext cx="6306248" cy="3973549"/>
          </a:xfrm>
          <a:prstGeom prst="rect">
            <a:avLst/>
          </a:prstGeom>
          <a:ln w="12700">
            <a:miter lim="400000"/>
          </a:ln>
        </p:spPr>
      </p:pic>
      <p:pic>
        <p:nvPicPr>
          <p:cNvPr id="259" name="pasted-image.png"/>
          <p:cNvPicPr>
            <a:picLocks noChangeAspect="1"/>
          </p:cNvPicPr>
          <p:nvPr/>
        </p:nvPicPr>
        <p:blipFill>
          <a:blip r:embed="rId7">
            <a:extLst/>
          </a:blip>
          <a:stretch>
            <a:fillRect/>
          </a:stretch>
        </p:blipFill>
        <p:spPr>
          <a:xfrm>
            <a:off x="-45941" y="3667382"/>
            <a:ext cx="3771901" cy="2159001"/>
          </a:xfrm>
          <a:prstGeom prst="rect">
            <a:avLst/>
          </a:prstGeom>
          <a:ln w="12700">
            <a:miter lim="400000"/>
          </a:ln>
        </p:spPr>
      </p:pic>
      <p:pic>
        <p:nvPicPr>
          <p:cNvPr id="260" name="pasted-image.jpg"/>
          <p:cNvPicPr>
            <a:picLocks noChangeAspect="1"/>
          </p:cNvPicPr>
          <p:nvPr/>
        </p:nvPicPr>
        <p:blipFill>
          <a:blip r:embed="rId8">
            <a:extLst/>
          </a:blip>
          <a:srcRect/>
          <a:stretch>
            <a:fillRect/>
          </a:stretch>
        </p:blipFill>
        <p:spPr>
          <a:xfrm>
            <a:off x="311247" y="5841325"/>
            <a:ext cx="3057468" cy="2339718"/>
          </a:xfrm>
          <a:prstGeom prst="rect">
            <a:avLst/>
          </a:prstGeom>
          <a:ln w="12700">
            <a:miter lim="400000"/>
          </a:ln>
        </p:spPr>
      </p:pic>
      <p:sp>
        <p:nvSpPr>
          <p:cNvPr id="2" name="TextBox 1"/>
          <p:cNvSpPr txBox="1"/>
          <p:nvPr/>
        </p:nvSpPr>
        <p:spPr>
          <a:xfrm>
            <a:off x="3725960" y="5546125"/>
            <a:ext cx="3011525"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2400"/>
              </a:spcBef>
              <a:spcAft>
                <a:spcPts val="0"/>
              </a:spcAft>
              <a:buClrTx/>
              <a:buSzTx/>
              <a:buFontTx/>
              <a:buNone/>
              <a:tabLst/>
            </a:pPr>
            <a:r>
              <a:rPr kumimoji="0" lang="en-GB" sz="2000" b="0" i="0" u="none" strike="noStrike" cap="none" spc="0" normalizeH="0" baseline="0" dirty="0" smtClean="0">
                <a:ln>
                  <a:noFill/>
                </a:ln>
                <a:solidFill>
                  <a:srgbClr val="838787"/>
                </a:solidFill>
                <a:effectLst/>
                <a:uFillTx/>
                <a:latin typeface="Avenir Next Medium"/>
                <a:ea typeface="Avenir Next Medium"/>
                <a:cs typeface="Avenir Next Medium"/>
                <a:sym typeface="Avenir Next Medium"/>
                <a:hlinkClick r:id="rId9"/>
              </a:rPr>
              <a:t>What’s the difference?</a:t>
            </a:r>
            <a:endParaRPr kumimoji="0" lang="en-GB" sz="2000" b="0" i="0" u="none" strike="noStrike" cap="none" spc="0" normalizeH="0" baseline="0" dirty="0">
              <a:ln>
                <a:noFill/>
              </a:ln>
              <a:solidFill>
                <a:srgbClr val="838787"/>
              </a:solidFill>
              <a:effectLst/>
              <a:uFillTx/>
              <a:latin typeface="Avenir Next Medium"/>
              <a:ea typeface="Avenir Next Medium"/>
              <a:cs typeface="Avenir Next Medium"/>
              <a:sym typeface="Avenir Next Medium"/>
            </a:endParaRPr>
          </a:p>
        </p:txBody>
      </p:sp>
      <p:cxnSp>
        <p:nvCxnSpPr>
          <p:cNvPr id="6" name="Straight Arrow Connector 5"/>
          <p:cNvCxnSpPr/>
          <p:nvPr/>
        </p:nvCxnSpPr>
        <p:spPr>
          <a:xfrm flipV="1">
            <a:off x="6074142" y="5432611"/>
            <a:ext cx="500678" cy="444572"/>
          </a:xfrm>
          <a:prstGeom prst="straightConnector1">
            <a:avLst/>
          </a:prstGeom>
          <a:noFill/>
          <a:ln w="25400" cap="flat">
            <a:solidFill>
              <a:schemeClr val="accent1"/>
            </a:solidFill>
            <a:prstDash val="solid"/>
            <a:miter lim="400000"/>
            <a:tailEnd type="triangle"/>
          </a:ln>
          <a:effectLst/>
          <a:sp3d/>
        </p:spPr>
        <p:style>
          <a:lnRef idx="0">
            <a:scrgbClr r="0" g="0" b="0"/>
          </a:lnRef>
          <a:fillRef idx="0">
            <a:scrgbClr r="0" g="0" b="0"/>
          </a:fillRef>
          <a:effectRef idx="0">
            <a:scrgbClr r="0" g="0" b="0"/>
          </a:effectRef>
          <a:fontRef idx="none"/>
        </p:style>
      </p:cxn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0" name="Shape 190"/>
          <p:cNvSpPr>
            <a:spLocks noGrp="1"/>
          </p:cNvSpPr>
          <p:nvPr>
            <p:ph type="body" sz="quarter" idx="1"/>
          </p:nvPr>
        </p:nvSpPr>
        <p:spPr>
          <a:xfrm>
            <a:off x="317500" y="6159215"/>
            <a:ext cx="12192000" cy="1512558"/>
          </a:xfrm>
          <a:prstGeom prst="rect">
            <a:avLst/>
          </a:prstGeom>
        </p:spPr>
        <p:txBody>
          <a:bodyPr anchor="t">
            <a:normAutofit fontScale="70000" lnSpcReduction="20000"/>
          </a:bodyPr>
          <a:lstStyle>
            <a:lvl1pPr defTabSz="362204">
              <a:lnSpc>
                <a:spcPct val="100000"/>
              </a:lnSpc>
              <a:spcBef>
                <a:spcPts val="1700"/>
              </a:spcBef>
              <a:defRPr sz="5022" cap="none">
                <a:solidFill>
                  <a:srgbClr val="FF4E32"/>
                </a:solidFill>
                <a:latin typeface="Alternate Gothic No2 D"/>
                <a:ea typeface="Alternate Gothic No2 D"/>
                <a:cs typeface="Alternate Gothic No2 D"/>
                <a:sym typeface="Alternate Gothic No2 D"/>
              </a:defRPr>
            </a:lvl1pPr>
          </a:lstStyle>
          <a:p>
            <a:r>
              <a:rPr dirty="0">
                <a:latin typeface="Arial" charset="0"/>
                <a:ea typeface="Arial" charset="0"/>
                <a:cs typeface="Arial" charset="0"/>
              </a:rPr>
              <a:t>Question One. In what ways does your media product use, develop or challenge forms and conventions of real media products?</a:t>
            </a:r>
          </a:p>
        </p:txBody>
      </p:sp>
      <p:pic>
        <p:nvPicPr>
          <p:cNvPr id="191" name="Untitled-1.png"/>
          <p:cNvPicPr>
            <a:picLocks noChangeAspect="1"/>
          </p:cNvPicPr>
          <p:nvPr/>
        </p:nvPicPr>
        <p:blipFill>
          <a:blip r:embed="rId2">
            <a:extLst/>
          </a:blip>
          <a:stretch>
            <a:fillRect/>
          </a:stretch>
        </p:blipFill>
        <p:spPr>
          <a:xfrm>
            <a:off x="431733" y="5517184"/>
            <a:ext cx="6376349" cy="636511"/>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91"/>
                                        </p:tgtEl>
                                      </p:cBhvr>
                                    </p:animEffect>
                                    <p:anim calcmode="lin" valueType="num">
                                      <p:cBhvr>
                                        <p:cTn id="7" dur="1000"/>
                                        <p:tgtEl>
                                          <p:spTgt spid="191"/>
                                        </p:tgtEl>
                                        <p:attrNameLst>
                                          <p:attrName>ppt_x</p:attrName>
                                        </p:attrNameLst>
                                      </p:cBhvr>
                                      <p:tavLst>
                                        <p:tav tm="0">
                                          <p:val>
                                            <p:strVal val="ppt_x"/>
                                          </p:val>
                                        </p:tav>
                                        <p:tav tm="100000">
                                          <p:val>
                                            <p:strVal val="ppt_x"/>
                                          </p:val>
                                        </p:tav>
                                      </p:tavLst>
                                    </p:anim>
                                    <p:anim calcmode="lin" valueType="num">
                                      <p:cBhvr>
                                        <p:cTn id="8" dur="1000"/>
                                        <p:tgtEl>
                                          <p:spTgt spid="191"/>
                                        </p:tgtEl>
                                        <p:attrNameLst>
                                          <p:attrName>ppt_y</p:attrName>
                                        </p:attrNameLst>
                                      </p:cBhvr>
                                      <p:tavLst>
                                        <p:tav tm="0">
                                          <p:val>
                                            <p:strVal val="ppt_y"/>
                                          </p:val>
                                        </p:tav>
                                        <p:tav tm="100000">
                                          <p:val>
                                            <p:strVal val="ppt_y+.1"/>
                                          </p:val>
                                        </p:tav>
                                      </p:tavLst>
                                    </p:anim>
                                    <p:set>
                                      <p:cBhvr>
                                        <p:cTn id="9" dur="1" fill="hold">
                                          <p:stCondLst>
                                            <p:cond delay="999"/>
                                          </p:stCondLst>
                                        </p:cTn>
                                        <p:tgtEl>
                                          <p:spTgt spid="1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2" name="Shape 262"/>
          <p:cNvSpPr>
            <a:spLocks noGrp="1"/>
          </p:cNvSpPr>
          <p:nvPr>
            <p:ph type="body" sz="quarter" idx="1"/>
          </p:nvPr>
        </p:nvSpPr>
        <p:spPr>
          <a:xfrm>
            <a:off x="317500" y="6159215"/>
            <a:ext cx="12192000" cy="1512558"/>
          </a:xfrm>
          <a:prstGeom prst="rect">
            <a:avLst/>
          </a:prstGeom>
        </p:spPr>
        <p:txBody>
          <a:bodyPr anchor="t"/>
          <a:lstStyle>
            <a:lvl1pPr defTabSz="233679">
              <a:lnSpc>
                <a:spcPct val="100000"/>
              </a:lnSpc>
              <a:spcBef>
                <a:spcPts val="1100"/>
              </a:spcBef>
              <a:defRPr sz="3240" cap="none">
                <a:solidFill>
                  <a:srgbClr val="FF4E32"/>
                </a:solidFill>
                <a:latin typeface="Alternate Gothic No2 D"/>
                <a:ea typeface="Alternate Gothic No2 D"/>
                <a:cs typeface="Alternate Gothic No2 D"/>
                <a:sym typeface="Alternate Gothic No2 D"/>
              </a:defRPr>
            </a:lvl1pPr>
          </a:lstStyle>
          <a:p>
            <a:r>
              <a:rPr dirty="0">
                <a:latin typeface="Arial Hebrew Scholar" charset="-79"/>
                <a:ea typeface="Arial Hebrew Scholar" charset="-79"/>
                <a:cs typeface="Arial Hebrew Scholar" charset="-79"/>
              </a:rPr>
              <a:t>Question </a:t>
            </a:r>
            <a:r>
              <a:rPr dirty="0" smtClean="0">
                <a:latin typeface="Arial Hebrew Scholar" charset="-79"/>
                <a:ea typeface="Arial Hebrew Scholar" charset="-79"/>
                <a:cs typeface="Arial Hebrew Scholar" charset="-79"/>
              </a:rPr>
              <a:t>S</a:t>
            </a:r>
            <a:r>
              <a:rPr lang="en-US" dirty="0" smtClean="0">
                <a:latin typeface="Arial Hebrew Scholar" charset="-79"/>
                <a:ea typeface="Arial Hebrew Scholar" charset="-79"/>
                <a:cs typeface="Arial Hebrew Scholar" charset="-79"/>
              </a:rPr>
              <a:t>even</a:t>
            </a:r>
            <a:r>
              <a:rPr dirty="0" smtClean="0">
                <a:latin typeface="Arial Hebrew Scholar" charset="-79"/>
                <a:ea typeface="Arial Hebrew Scholar" charset="-79"/>
                <a:cs typeface="Arial Hebrew Scholar" charset="-79"/>
              </a:rPr>
              <a:t>. </a:t>
            </a:r>
            <a:r>
              <a:rPr dirty="0">
                <a:latin typeface="Arial Hebrew Scholar" charset="-79"/>
                <a:ea typeface="Arial Hebrew Scholar" charset="-79"/>
                <a:cs typeface="Arial Hebrew Scholar" charset="-79"/>
              </a:rPr>
              <a:t>Looking back at your preliminary task, what do you feel you have learnt in the progression from it to the full product? </a:t>
            </a:r>
          </a:p>
        </p:txBody>
      </p:sp>
      <p:pic>
        <p:nvPicPr>
          <p:cNvPr id="263" name="Untitled-1.png"/>
          <p:cNvPicPr>
            <a:picLocks noChangeAspect="1"/>
          </p:cNvPicPr>
          <p:nvPr/>
        </p:nvPicPr>
        <p:blipFill>
          <a:blip r:embed="rId2">
            <a:extLst/>
          </a:blip>
          <a:stretch>
            <a:fillRect/>
          </a:stretch>
        </p:blipFill>
        <p:spPr>
          <a:xfrm>
            <a:off x="431733" y="5517184"/>
            <a:ext cx="6376349" cy="636511"/>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263"/>
                                        </p:tgtEl>
                                      </p:cBhvr>
                                    </p:animEffect>
                                    <p:anim calcmode="lin" valueType="num">
                                      <p:cBhvr>
                                        <p:cTn id="7" dur="1000"/>
                                        <p:tgtEl>
                                          <p:spTgt spid="263"/>
                                        </p:tgtEl>
                                        <p:attrNameLst>
                                          <p:attrName>ppt_x</p:attrName>
                                        </p:attrNameLst>
                                      </p:cBhvr>
                                      <p:tavLst>
                                        <p:tav tm="0">
                                          <p:val>
                                            <p:strVal val="ppt_x"/>
                                          </p:val>
                                        </p:tav>
                                        <p:tav tm="100000">
                                          <p:val>
                                            <p:strVal val="ppt_x"/>
                                          </p:val>
                                        </p:tav>
                                      </p:tavLst>
                                    </p:anim>
                                    <p:anim calcmode="lin" valueType="num">
                                      <p:cBhvr>
                                        <p:cTn id="8" dur="1000"/>
                                        <p:tgtEl>
                                          <p:spTgt spid="263"/>
                                        </p:tgtEl>
                                        <p:attrNameLst>
                                          <p:attrName>ppt_y</p:attrName>
                                        </p:attrNameLst>
                                      </p:cBhvr>
                                      <p:tavLst>
                                        <p:tav tm="0">
                                          <p:val>
                                            <p:strVal val="ppt_y"/>
                                          </p:val>
                                        </p:tav>
                                        <p:tav tm="100000">
                                          <p:val>
                                            <p:strVal val="ppt_y+.1"/>
                                          </p:val>
                                        </p:tav>
                                      </p:tavLst>
                                    </p:anim>
                                    <p:set>
                                      <p:cBhvr>
                                        <p:cTn id="9" dur="1" fill="hold">
                                          <p:stCondLst>
                                            <p:cond delay="999"/>
                                          </p:stCondLst>
                                        </p:cTn>
                                        <p:tgtEl>
                                          <p:spTgt spid="2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5" name="Shape 265"/>
          <p:cNvSpPr>
            <a:spLocks noGrp="1"/>
          </p:cNvSpPr>
          <p:nvPr>
            <p:ph type="title"/>
          </p:nvPr>
        </p:nvSpPr>
        <p:spPr>
          <a:xfrm>
            <a:off x="-1309515" y="8546406"/>
            <a:ext cx="14311601" cy="2705101"/>
          </a:xfrm>
          <a:prstGeom prst="rect">
            <a:avLst/>
          </a:prstGeom>
        </p:spPr>
        <p:txBody>
          <a:bodyPr/>
          <a:lstStyle>
            <a:lvl1pPr algn="r">
              <a:lnSpc>
                <a:spcPct val="100000"/>
              </a:lnSpc>
              <a:spcBef>
                <a:spcPts val="2800"/>
              </a:spcBef>
              <a:defRPr sz="3400" cap="none">
                <a:solidFill>
                  <a:srgbClr val="38A2EC"/>
                </a:solidFill>
                <a:latin typeface="Parkway Hotel"/>
                <a:ea typeface="Parkway Hotel"/>
                <a:cs typeface="Parkway Hotel"/>
                <a:sym typeface="Parkway Hotel"/>
              </a:defRPr>
            </a:lvl1pPr>
          </a:lstStyle>
          <a:p>
            <a:r>
              <a:t>What I Have Learnt</a:t>
            </a:r>
          </a:p>
        </p:txBody>
      </p:sp>
      <p:sp>
        <p:nvSpPr>
          <p:cNvPr id="266" name="Shape 266"/>
          <p:cNvSpPr/>
          <p:nvPr/>
        </p:nvSpPr>
        <p:spPr>
          <a:xfrm>
            <a:off x="7257320" y="852771"/>
            <a:ext cx="5631644" cy="68736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800">
                <a:solidFill>
                  <a:srgbClr val="000000"/>
                </a:solidFill>
                <a:latin typeface="Alternate Gothic No2 D"/>
                <a:ea typeface="Alternate Gothic No2 D"/>
                <a:cs typeface="Alternate Gothic No2 D"/>
                <a:sym typeface="Alternate Gothic No2 D"/>
              </a:defRPr>
            </a:pPr>
            <a:r>
              <a:rPr sz="1400" dirty="0">
                <a:latin typeface="Arial" charset="0"/>
                <a:ea typeface="Arial" charset="0"/>
                <a:cs typeface="Arial" charset="0"/>
              </a:rPr>
              <a:t>From the </a:t>
            </a:r>
            <a:r>
              <a:rPr sz="1400" dirty="0">
                <a:latin typeface="Arial" charset="0"/>
                <a:ea typeface="Arial" charset="0"/>
                <a:cs typeface="Arial" charset="0"/>
                <a:hlinkClick r:id="rId2"/>
              </a:rPr>
              <a:t>preliminary task</a:t>
            </a:r>
            <a:r>
              <a:rPr sz="1400" dirty="0">
                <a:latin typeface="Arial" charset="0"/>
                <a:ea typeface="Arial" charset="0"/>
                <a:cs typeface="Arial" charset="0"/>
              </a:rPr>
              <a:t>, I feel that I have improved my Photoshop skills. This has made my work much more professional looking. I have learnt about how to blend layers, use filters and use effects. I now understand that, in order to make something look professional, you can not always just put in text. With the front cover for the </a:t>
            </a:r>
            <a:r>
              <a:rPr sz="1400" dirty="0">
                <a:latin typeface="Arial" charset="0"/>
                <a:ea typeface="Arial" charset="0"/>
                <a:cs typeface="Arial" charset="0"/>
                <a:hlinkClick r:id="rId3"/>
              </a:rPr>
              <a:t>music magazine</a:t>
            </a:r>
            <a:r>
              <a:rPr sz="1400" dirty="0">
                <a:latin typeface="Arial" charset="0"/>
                <a:ea typeface="Arial" charset="0"/>
                <a:cs typeface="Arial" charset="0"/>
              </a:rPr>
              <a:t>, I made the main sub-line using the opacity adjustment, colour picker, nudge and duplicating layers. With the front cover for the college magazine, all I did was put a stroke around the main sub-line text. By learning more sophisticated techniques, I was able to produce a more sophisticated looking final product.</a:t>
            </a:r>
          </a:p>
          <a:p>
            <a:pPr>
              <a:defRPr sz="1800">
                <a:solidFill>
                  <a:srgbClr val="000000"/>
                </a:solidFill>
                <a:latin typeface="Alternate Gothic No2 D"/>
                <a:ea typeface="Alternate Gothic No2 D"/>
                <a:cs typeface="Alternate Gothic No2 D"/>
                <a:sym typeface="Alternate Gothic No2 D"/>
              </a:defRPr>
            </a:pPr>
            <a:r>
              <a:rPr sz="1400" dirty="0">
                <a:latin typeface="Arial" charset="0"/>
                <a:ea typeface="Arial" charset="0"/>
                <a:cs typeface="Arial" charset="0"/>
              </a:rPr>
              <a:t>Since the preliminary task, and due to my research, I have developed a deeper understanding about how magazines are made and why they are made. The design and content choices that the </a:t>
            </a:r>
            <a:r>
              <a:rPr sz="1400" dirty="0">
                <a:latin typeface="Arial" charset="0"/>
                <a:ea typeface="Arial" charset="0"/>
                <a:cs typeface="Arial" charset="0"/>
                <a:hlinkClick r:id="rId4"/>
              </a:rPr>
              <a:t>publishers </a:t>
            </a:r>
            <a:r>
              <a:rPr sz="1400" dirty="0">
                <a:latin typeface="Arial" charset="0"/>
                <a:ea typeface="Arial" charset="0"/>
                <a:cs typeface="Arial" charset="0"/>
              </a:rPr>
              <a:t>make are to attract a target audience into buying the product. With my final task, I was constantly reminded of this by looking at magazines that are on the market and similar to my final magazine in one way or another. With all of these influences, I was able to create a successful magazine front cover, contents page and double page spread. Successful in that it contains features which attract the </a:t>
            </a:r>
            <a:r>
              <a:rPr sz="1400" dirty="0">
                <a:latin typeface="Arial" charset="0"/>
                <a:ea typeface="Arial" charset="0"/>
                <a:cs typeface="Arial" charset="0"/>
                <a:hlinkClick r:id="rId5"/>
              </a:rPr>
              <a:t>target audience</a:t>
            </a:r>
            <a:r>
              <a:rPr sz="1400" dirty="0">
                <a:latin typeface="Arial" charset="0"/>
                <a:ea typeface="Arial" charset="0"/>
                <a:cs typeface="Arial" charset="0"/>
              </a:rPr>
              <a:t>. The way that these features are displayed is something that I have improved upon from my preliminary task. For example, the two sub-lines and images in the bottom right are basic and not pleasing to look at. They do not impress the audience or stand out from the other magazines currently on the market. From this, I wanted my final magazine to use a sophisticated, tried and tested design language which is shared by popular magazines such as </a:t>
            </a:r>
            <a:r>
              <a:rPr sz="1400" dirty="0">
                <a:latin typeface="Arial" charset="0"/>
                <a:ea typeface="Arial" charset="0"/>
                <a:cs typeface="Arial" charset="0"/>
                <a:hlinkClick r:id="rId6"/>
              </a:rPr>
              <a:t>Q and Wired</a:t>
            </a:r>
            <a:r>
              <a:rPr sz="1400" dirty="0">
                <a:latin typeface="Arial" charset="0"/>
                <a:ea typeface="Arial" charset="0"/>
                <a:cs typeface="Arial" charset="0"/>
              </a:rPr>
              <a:t>. This would help to attract the audience because the designs look of high quality.  The first impression is very important. That is why I wanted to improve on my designing skills in order to obtain the largest audience possible.</a:t>
            </a:r>
          </a:p>
        </p:txBody>
      </p:sp>
      <p:pic>
        <p:nvPicPr>
          <p:cNvPr id="267" name="college-magazine-cover-image_orig.jpg"/>
          <p:cNvPicPr>
            <a:picLocks noChangeAspect="1"/>
          </p:cNvPicPr>
          <p:nvPr/>
        </p:nvPicPr>
        <p:blipFill>
          <a:blip r:embed="rId7">
            <a:extLst/>
          </a:blip>
          <a:stretch>
            <a:fillRect/>
          </a:stretch>
        </p:blipFill>
        <p:spPr>
          <a:xfrm>
            <a:off x="528333" y="300281"/>
            <a:ext cx="1781086" cy="2305612"/>
          </a:xfrm>
          <a:prstGeom prst="rect">
            <a:avLst/>
          </a:prstGeom>
          <a:ln w="12700">
            <a:miter lim="400000"/>
          </a:ln>
        </p:spPr>
      </p:pic>
      <p:sp>
        <p:nvSpPr>
          <p:cNvPr id="268" name="Shape 268"/>
          <p:cNvSpPr/>
          <p:nvPr/>
        </p:nvSpPr>
        <p:spPr>
          <a:xfrm flipH="1">
            <a:off x="1418876" y="2655848"/>
            <a:ext cx="1" cy="596741"/>
          </a:xfrm>
          <a:prstGeom prst="line">
            <a:avLst/>
          </a:prstGeom>
          <a:ln w="50800">
            <a:solidFill>
              <a:schemeClr val="accent1"/>
            </a:solidFill>
            <a:miter lim="400000"/>
            <a:tailEnd type="triangle"/>
          </a:ln>
        </p:spPr>
        <p:txBody>
          <a:bodyPr lIns="50800" tIns="50800" rIns="50800" bIns="50800" anchor="ctr"/>
          <a:lstStyle/>
          <a:p>
            <a:pPr algn="ctr">
              <a:lnSpc>
                <a:spcPct val="80000"/>
              </a:lnSpc>
              <a:spcBef>
                <a:spcPts val="0"/>
              </a:spcBef>
              <a:defRPr sz="2800" cap="all">
                <a:latin typeface="+mn-lt"/>
                <a:ea typeface="+mn-ea"/>
                <a:cs typeface="+mn-cs"/>
                <a:sym typeface="DIN Condensed"/>
              </a:defRPr>
            </a:pPr>
            <a:endParaRPr/>
          </a:p>
        </p:txBody>
      </p:sp>
      <p:pic>
        <p:nvPicPr>
          <p:cNvPr id="270" name="pasted-image.png"/>
          <p:cNvPicPr>
            <a:picLocks noChangeAspect="1"/>
          </p:cNvPicPr>
          <p:nvPr/>
        </p:nvPicPr>
        <p:blipFill>
          <a:blip r:embed="rId8">
            <a:extLst/>
          </a:blip>
          <a:stretch>
            <a:fillRect/>
          </a:stretch>
        </p:blipFill>
        <p:spPr>
          <a:xfrm>
            <a:off x="2654165" y="220769"/>
            <a:ext cx="1781086" cy="2464636"/>
          </a:xfrm>
          <a:prstGeom prst="rect">
            <a:avLst/>
          </a:prstGeom>
          <a:ln w="12700">
            <a:miter lim="400000"/>
          </a:ln>
        </p:spPr>
      </p:pic>
      <p:pic>
        <p:nvPicPr>
          <p:cNvPr id="271" name="pasted-image.png"/>
          <p:cNvPicPr>
            <a:picLocks noChangeAspect="1"/>
          </p:cNvPicPr>
          <p:nvPr/>
        </p:nvPicPr>
        <p:blipFill>
          <a:blip r:embed="rId9">
            <a:extLst/>
          </a:blip>
          <a:stretch>
            <a:fillRect/>
          </a:stretch>
        </p:blipFill>
        <p:spPr>
          <a:xfrm>
            <a:off x="4654823" y="1036665"/>
            <a:ext cx="2382924" cy="1648740"/>
          </a:xfrm>
          <a:prstGeom prst="rect">
            <a:avLst/>
          </a:prstGeom>
          <a:ln w="12700">
            <a:miter lim="400000"/>
          </a:ln>
        </p:spPr>
      </p:pic>
      <p:sp>
        <p:nvSpPr>
          <p:cNvPr id="273" name="Shape 273"/>
          <p:cNvSpPr/>
          <p:nvPr/>
        </p:nvSpPr>
        <p:spPr>
          <a:xfrm>
            <a:off x="3544708" y="2814458"/>
            <a:ext cx="1" cy="596741"/>
          </a:xfrm>
          <a:prstGeom prst="line">
            <a:avLst/>
          </a:prstGeom>
          <a:ln w="50800">
            <a:solidFill>
              <a:schemeClr val="accent1"/>
            </a:solidFill>
            <a:miter lim="400000"/>
            <a:tailEnd type="triangle"/>
          </a:ln>
        </p:spPr>
        <p:txBody>
          <a:bodyPr lIns="50800" tIns="50800" rIns="50800" bIns="50800" anchor="ctr"/>
          <a:lstStyle/>
          <a:p>
            <a:pPr algn="ctr">
              <a:lnSpc>
                <a:spcPct val="80000"/>
              </a:lnSpc>
              <a:spcBef>
                <a:spcPts val="0"/>
              </a:spcBef>
              <a:defRPr sz="2800" cap="all">
                <a:latin typeface="+mn-lt"/>
                <a:ea typeface="+mn-ea"/>
                <a:cs typeface="+mn-cs"/>
                <a:sym typeface="DIN Condensed"/>
              </a:defRPr>
            </a:pPr>
            <a:endParaRPr/>
          </a:p>
        </p:txBody>
      </p:sp>
      <p:sp>
        <p:nvSpPr>
          <p:cNvPr id="274" name="Shape 274"/>
          <p:cNvSpPr/>
          <p:nvPr/>
        </p:nvSpPr>
        <p:spPr>
          <a:xfrm>
            <a:off x="5846284" y="2848517"/>
            <a:ext cx="1" cy="596741"/>
          </a:xfrm>
          <a:prstGeom prst="line">
            <a:avLst/>
          </a:prstGeom>
          <a:ln w="50800">
            <a:solidFill>
              <a:schemeClr val="accent1"/>
            </a:solidFill>
            <a:miter lim="400000"/>
            <a:tailEnd type="triangle"/>
          </a:ln>
        </p:spPr>
        <p:txBody>
          <a:bodyPr lIns="50800" tIns="50800" rIns="50800" bIns="50800" anchor="ctr"/>
          <a:lstStyle/>
          <a:p>
            <a:pPr algn="ctr">
              <a:lnSpc>
                <a:spcPct val="80000"/>
              </a:lnSpc>
              <a:spcBef>
                <a:spcPts val="0"/>
              </a:spcBef>
              <a:defRPr sz="2800" cap="all">
                <a:latin typeface="+mn-lt"/>
                <a:ea typeface="+mn-ea"/>
                <a:cs typeface="+mn-cs"/>
                <a:sym typeface="DIN Condensed"/>
              </a:defRPr>
            </a:pPr>
            <a:endParaRPr/>
          </a:p>
        </p:txBody>
      </p:sp>
      <p:pic>
        <p:nvPicPr>
          <p:cNvPr id="13" name="Picture 12"/>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654823" y="3751020"/>
            <a:ext cx="2476108" cy="1750498"/>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544815" y="3599682"/>
            <a:ext cx="1805732" cy="2554236"/>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72297" y="3613966"/>
            <a:ext cx="1893158" cy="2554236"/>
          </a:xfrm>
          <a:prstGeom prst="rect">
            <a:avLst/>
          </a:prstGeom>
        </p:spPr>
      </p:pic>
      <p:pic>
        <p:nvPicPr>
          <p:cNvPr id="14" name="Picture 13"/>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4661832" y="3751020"/>
            <a:ext cx="2510784" cy="1775012"/>
          </a:xfrm>
          <a:prstGeom prst="rect">
            <a:avLst/>
          </a:prstGeom>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3" name="Shape 193"/>
          <p:cNvSpPr>
            <a:spLocks noGrp="1"/>
          </p:cNvSpPr>
          <p:nvPr>
            <p:ph type="title"/>
          </p:nvPr>
        </p:nvSpPr>
        <p:spPr>
          <a:xfrm>
            <a:off x="7279546" y="8585463"/>
            <a:ext cx="6705601" cy="2705101"/>
          </a:xfrm>
          <a:prstGeom prst="rect">
            <a:avLst/>
          </a:prstGeom>
        </p:spPr>
        <p:txBody>
          <a:bodyPr/>
          <a:lstStyle>
            <a:lvl1pPr>
              <a:lnSpc>
                <a:spcPct val="100000"/>
              </a:lnSpc>
              <a:spcBef>
                <a:spcPts val="2800"/>
              </a:spcBef>
              <a:defRPr sz="7600" cap="none">
                <a:solidFill>
                  <a:srgbClr val="38A2EC"/>
                </a:solidFill>
                <a:latin typeface="Parkway Hotel"/>
                <a:ea typeface="Parkway Hotel"/>
                <a:cs typeface="Parkway Hotel"/>
                <a:sym typeface="Parkway Hotel"/>
              </a:defRPr>
            </a:lvl1pPr>
          </a:lstStyle>
          <a:p>
            <a:r>
              <a:t>front Cover</a:t>
            </a:r>
          </a:p>
        </p:txBody>
      </p:sp>
      <p:sp>
        <p:nvSpPr>
          <p:cNvPr id="194" name="Shape 194"/>
          <p:cNvSpPr/>
          <p:nvPr/>
        </p:nvSpPr>
        <p:spPr>
          <a:xfrm>
            <a:off x="6248400" y="984092"/>
            <a:ext cx="6549124" cy="6750566"/>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defTabSz="457200">
              <a:spcBef>
                <a:spcPts val="0"/>
              </a:spcBef>
              <a:defRPr sz="1800">
                <a:solidFill>
                  <a:srgbClr val="000000"/>
                </a:solidFill>
                <a:latin typeface="Alternate Gothic No2 D"/>
                <a:ea typeface="Alternate Gothic No2 D"/>
                <a:cs typeface="Alternate Gothic No2 D"/>
                <a:sym typeface="Alternate Gothic No2 D"/>
              </a:defRPr>
            </a:lvl1pPr>
          </a:lstStyle>
          <a:p>
            <a:r>
              <a:rPr sz="1600" dirty="0">
                <a:latin typeface="Arial Hebrew Scholar" charset="-79"/>
                <a:ea typeface="Arial Hebrew Scholar" charset="-79"/>
                <a:cs typeface="Arial Hebrew Scholar" charset="-79"/>
              </a:rPr>
              <a:t>The sub-line is partially behind the head of the cover model. This makes the magazine seem iconic and instantly recognisable. It also helps people notice the cover model, helping to lure in the </a:t>
            </a:r>
            <a:r>
              <a:rPr sz="1600" dirty="0">
                <a:latin typeface="Arial Hebrew Scholar" charset="-79"/>
                <a:ea typeface="Arial Hebrew Scholar" charset="-79"/>
                <a:cs typeface="Arial Hebrew Scholar" charset="-79"/>
                <a:hlinkClick r:id="rId2"/>
              </a:rPr>
              <a:t>target audience</a:t>
            </a:r>
            <a:r>
              <a:rPr sz="1600" dirty="0">
                <a:latin typeface="Arial Hebrew Scholar" charset="-79"/>
                <a:ea typeface="Arial Hebrew Scholar" charset="-79"/>
                <a:cs typeface="Arial Hebrew Scholar" charset="-79"/>
              </a:rPr>
              <a:t>. The way that I have removed part of the sub-line in order to create this look meant that there is an area of white glow  could represent a halo which subconsciously relates to the cover model being a hero and a role model of his fans. For the cover image, I used 2-3 pictures from the same photoshoot and merged them into one, but for the head I erased the other images so it is clear to the audience who this person is. I used this effect because it relates to the artist’s stage name. I have used  a puff which is a conventional feature of a magazine. However I have challenged convention by having no secondary images or pug. I have done this to make the magazine cover look clean and basic to draw attention to the parts which matter the most, such as the puff and main sub-line. </a:t>
            </a:r>
            <a:r>
              <a:rPr lang="en-US" sz="1600" dirty="0" smtClean="0">
                <a:latin typeface="Arial Hebrew Scholar" charset="-79"/>
                <a:ea typeface="Arial Hebrew Scholar" charset="-79"/>
                <a:cs typeface="Arial Hebrew Scholar" charset="-79"/>
              </a:rPr>
              <a:t>The headline of my magazine is in the conventional place</a:t>
            </a:r>
            <a:r>
              <a:rPr sz="1600" dirty="0" smtClean="0">
                <a:latin typeface="Arial Hebrew Scholar" charset="-79"/>
                <a:ea typeface="Arial Hebrew Scholar" charset="-79"/>
                <a:cs typeface="Arial Hebrew Scholar" charset="-79"/>
              </a:rPr>
              <a:t> </a:t>
            </a:r>
            <a:r>
              <a:rPr sz="1600" dirty="0">
                <a:latin typeface="Arial Hebrew Scholar" charset="-79"/>
                <a:ea typeface="Arial Hebrew Scholar" charset="-79"/>
                <a:cs typeface="Arial Hebrew Scholar" charset="-79"/>
              </a:rPr>
              <a:t>because, from </a:t>
            </a:r>
            <a:r>
              <a:rPr sz="1600" dirty="0">
                <a:latin typeface="Arial Hebrew Scholar" charset="-79"/>
                <a:ea typeface="Arial Hebrew Scholar" charset="-79"/>
                <a:cs typeface="Arial Hebrew Scholar" charset="-79"/>
                <a:hlinkClick r:id="rId3"/>
              </a:rPr>
              <a:t>my research</a:t>
            </a:r>
            <a:r>
              <a:rPr sz="1600" dirty="0">
                <a:latin typeface="Arial Hebrew Scholar" charset="-79"/>
                <a:ea typeface="Arial Hebrew Scholar" charset="-79"/>
                <a:cs typeface="Arial Hebrew Scholar" charset="-79"/>
              </a:rPr>
              <a:t>, most magazines have the headline as the biggest </a:t>
            </a:r>
            <a:r>
              <a:rPr sz="1600" dirty="0" smtClean="0">
                <a:latin typeface="Arial Hebrew Scholar" charset="-79"/>
                <a:ea typeface="Arial Hebrew Scholar" charset="-79"/>
                <a:cs typeface="Arial Hebrew Scholar" charset="-79"/>
              </a:rPr>
              <a:t>feature</a:t>
            </a:r>
            <a:r>
              <a:rPr lang="en-US" sz="1600" dirty="0" smtClean="0">
                <a:latin typeface="Arial Hebrew Scholar" charset="-79"/>
                <a:ea typeface="Arial Hebrew Scholar" charset="-79"/>
                <a:cs typeface="Arial Hebrew Scholar" charset="-79"/>
              </a:rPr>
              <a:t> and at the top</a:t>
            </a:r>
            <a:r>
              <a:rPr sz="1600" dirty="0" smtClean="0">
                <a:latin typeface="Arial Hebrew Scholar" charset="-79"/>
                <a:ea typeface="Arial Hebrew Scholar" charset="-79"/>
                <a:cs typeface="Arial Hebrew Scholar" charset="-79"/>
              </a:rPr>
              <a:t> </a:t>
            </a:r>
            <a:r>
              <a:rPr sz="1600" dirty="0">
                <a:latin typeface="Arial Hebrew Scholar" charset="-79"/>
                <a:ea typeface="Arial Hebrew Scholar" charset="-79"/>
                <a:cs typeface="Arial Hebrew Scholar" charset="-79"/>
              </a:rPr>
              <a:t>of the front cover. This makes it noticeable and people instantly know what magazine they are buying. </a:t>
            </a:r>
            <a:r>
              <a:rPr sz="1600" dirty="0" smtClean="0">
                <a:latin typeface="Arial Hebrew Scholar" charset="-79"/>
                <a:ea typeface="Arial Hebrew Scholar" charset="-79"/>
                <a:cs typeface="Arial Hebrew Scholar" charset="-79"/>
              </a:rPr>
              <a:t>I </a:t>
            </a:r>
            <a:r>
              <a:rPr sz="1600" dirty="0">
                <a:latin typeface="Arial Hebrew Scholar" charset="-79"/>
                <a:ea typeface="Arial Hebrew Scholar" charset="-79"/>
                <a:cs typeface="Arial Hebrew Scholar" charset="-79"/>
              </a:rPr>
              <a:t>believe that I have still made the audience aware of the name of my magazine in my other pages, especially the </a:t>
            </a:r>
            <a:r>
              <a:rPr sz="1600" dirty="0">
                <a:latin typeface="Arial Hebrew Scholar" charset="-79"/>
                <a:ea typeface="Arial Hebrew Scholar" charset="-79"/>
                <a:cs typeface="Arial Hebrew Scholar" charset="-79"/>
                <a:hlinkClick r:id="rId4" action="ppaction://hlinksldjump"/>
              </a:rPr>
              <a:t>double page spread</a:t>
            </a:r>
            <a:r>
              <a:rPr sz="1600" dirty="0">
                <a:latin typeface="Arial Hebrew Scholar" charset="-79"/>
                <a:ea typeface="Arial Hebrew Scholar" charset="-79"/>
                <a:cs typeface="Arial Hebrew Scholar" charset="-79"/>
              </a:rPr>
              <a:t> because that is where the cover story is. This, overall, is a way of luring in readers by using a celebrity figure and then giving the reader several chances to remember the name of the magazine in order to remember it in the future</a:t>
            </a:r>
            <a:r>
              <a:rPr sz="1600" dirty="0" smtClean="0">
                <a:latin typeface="Arial Hebrew Scholar" charset="-79"/>
                <a:ea typeface="Arial Hebrew Scholar" charset="-79"/>
                <a:cs typeface="Arial Hebrew Scholar" charset="-79"/>
              </a:rPr>
              <a:t>.</a:t>
            </a:r>
            <a:r>
              <a:rPr lang="en-US" sz="1600" dirty="0" smtClean="0">
                <a:latin typeface="Arial Hebrew Scholar" charset="-79"/>
                <a:ea typeface="Arial Hebrew Scholar" charset="-79"/>
                <a:cs typeface="Arial Hebrew Scholar" charset="-79"/>
              </a:rPr>
              <a:t> This is the final version and </a:t>
            </a:r>
            <a:r>
              <a:rPr lang="en-US" sz="1600" dirty="0">
                <a:latin typeface="Arial Hebrew Scholar" charset="-79"/>
                <a:ea typeface="Arial Hebrew Scholar" charset="-79"/>
                <a:cs typeface="Arial Hebrew Scholar" charset="-79"/>
              </a:rPr>
              <a:t>has an improved colour spectrum and subline layout which relates to the rest of the magazine's design. The headline is now obvious and not obscured in size by 'MOVEMENT'. I have used blue images from the contents page to make sure that each page relates to each </a:t>
            </a:r>
            <a:r>
              <a:rPr lang="en-US" sz="1600" dirty="0" smtClean="0">
                <a:latin typeface="Arial Hebrew Scholar" charset="-79"/>
                <a:ea typeface="Arial Hebrew Scholar" charset="-79"/>
                <a:cs typeface="Arial Hebrew Scholar" charset="-79"/>
              </a:rPr>
              <a:t>other from a design and colour perspective.</a:t>
            </a:r>
            <a:endParaRPr sz="1600" dirty="0">
              <a:latin typeface="Arial Hebrew Scholar" charset="-79"/>
              <a:ea typeface="Arial Hebrew Scholar" charset="-79"/>
              <a:cs typeface="Arial Hebrew Scholar" charset="-79"/>
            </a:endParaRPr>
          </a:p>
        </p:txBody>
      </p:sp>
      <p:pic>
        <p:nvPicPr>
          <p:cNvPr id="2" name="Picture 1">
            <a:hlinkClick r:id="rId5"/>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39365" y="848925"/>
            <a:ext cx="5534862" cy="7467600"/>
          </a:xfrm>
          <a:prstGeom prst="rect">
            <a:avLst/>
          </a:prstGeom>
        </p:spPr>
      </p:pic>
      <p:cxnSp>
        <p:nvCxnSpPr>
          <p:cNvPr id="4" name="Straight Arrow Connector 3"/>
          <p:cNvCxnSpPr/>
          <p:nvPr/>
        </p:nvCxnSpPr>
        <p:spPr>
          <a:xfrm>
            <a:off x="10094259" y="609600"/>
            <a:ext cx="0" cy="502024"/>
          </a:xfrm>
          <a:prstGeom prst="straightConnector1">
            <a:avLst/>
          </a:prstGeom>
          <a:noFill/>
          <a:ln w="25400" cap="flat">
            <a:solidFill>
              <a:schemeClr val="accent1"/>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6" name="TextBox 5"/>
          <p:cNvSpPr txBox="1"/>
          <p:nvPr/>
        </p:nvSpPr>
        <p:spPr>
          <a:xfrm>
            <a:off x="8408894" y="-485"/>
            <a:ext cx="3406588"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2400"/>
              </a:spcBef>
              <a:spcAft>
                <a:spcPts val="0"/>
              </a:spcAft>
              <a:buClrTx/>
              <a:buSzTx/>
              <a:buFontTx/>
              <a:buNone/>
              <a:tabLst/>
            </a:pPr>
            <a:r>
              <a:rPr lang="en-GB" smtClean="0"/>
              <a:t>Link to my audience profile</a:t>
            </a:r>
            <a:endParaRPr kumimoji="0" lang="en-GB" sz="2000" b="0" i="0" u="none" strike="noStrike" cap="none" spc="0" normalizeH="0" baseline="0">
              <a:ln>
                <a:noFill/>
              </a:ln>
              <a:solidFill>
                <a:srgbClr val="838787"/>
              </a:solidFill>
              <a:effectLst/>
              <a:uFillTx/>
              <a:latin typeface="Avenir Next Medium"/>
              <a:ea typeface="Avenir Next Medium"/>
              <a:cs typeface="Avenir Next Medium"/>
              <a:sym typeface="Avenir Next Medium"/>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7" name="Shape 197"/>
          <p:cNvSpPr>
            <a:spLocks noGrp="1"/>
          </p:cNvSpPr>
          <p:nvPr>
            <p:ph type="title"/>
          </p:nvPr>
        </p:nvSpPr>
        <p:spPr>
          <a:xfrm>
            <a:off x="7055179" y="8585463"/>
            <a:ext cx="6705601" cy="2705101"/>
          </a:xfrm>
          <a:prstGeom prst="rect">
            <a:avLst/>
          </a:prstGeom>
        </p:spPr>
        <p:txBody>
          <a:bodyPr/>
          <a:lstStyle>
            <a:lvl1pPr>
              <a:lnSpc>
                <a:spcPct val="100000"/>
              </a:lnSpc>
              <a:spcBef>
                <a:spcPts val="2800"/>
              </a:spcBef>
              <a:defRPr sz="5900" cap="none">
                <a:solidFill>
                  <a:srgbClr val="38A2EC"/>
                </a:solidFill>
                <a:latin typeface="Parkway Hotel"/>
                <a:ea typeface="Parkway Hotel"/>
                <a:cs typeface="Parkway Hotel"/>
                <a:sym typeface="Parkway Hotel"/>
              </a:defRPr>
            </a:lvl1pPr>
          </a:lstStyle>
          <a:p>
            <a:r>
              <a:t>Contents Page</a:t>
            </a:r>
          </a:p>
        </p:txBody>
      </p:sp>
      <p:sp>
        <p:nvSpPr>
          <p:cNvPr id="198" name="Shape 198"/>
          <p:cNvSpPr/>
          <p:nvPr/>
        </p:nvSpPr>
        <p:spPr>
          <a:xfrm>
            <a:off x="6615953" y="1697556"/>
            <a:ext cx="6171411" cy="4811574"/>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defTabSz="457200">
              <a:spcBef>
                <a:spcPts val="0"/>
              </a:spcBef>
              <a:defRPr sz="1800">
                <a:solidFill>
                  <a:srgbClr val="000000"/>
                </a:solidFill>
                <a:latin typeface="Alternate Gothic No2 D"/>
                <a:ea typeface="Alternate Gothic No2 D"/>
                <a:cs typeface="Alternate Gothic No2 D"/>
                <a:sym typeface="Alternate Gothic No2 D"/>
              </a:defRPr>
            </a:lvl1pPr>
          </a:lstStyle>
          <a:p>
            <a:r>
              <a:rPr dirty="0">
                <a:latin typeface="Arial" charset="0"/>
                <a:ea typeface="Arial" charset="0"/>
                <a:cs typeface="Arial" charset="0"/>
              </a:rPr>
              <a:t>The </a:t>
            </a:r>
            <a:r>
              <a:rPr dirty="0">
                <a:latin typeface="Arial" charset="0"/>
                <a:ea typeface="Arial" charset="0"/>
                <a:cs typeface="Arial" charset="0"/>
                <a:hlinkClick r:id="rId2"/>
              </a:rPr>
              <a:t>contents page </a:t>
            </a:r>
            <a:r>
              <a:rPr dirty="0">
                <a:latin typeface="Arial" charset="0"/>
                <a:ea typeface="Arial" charset="0"/>
                <a:cs typeface="Arial" charset="0"/>
              </a:rPr>
              <a:t>for my media product was inspired by the </a:t>
            </a:r>
            <a:r>
              <a:rPr dirty="0">
                <a:latin typeface="Arial" charset="0"/>
                <a:ea typeface="Arial" charset="0"/>
                <a:cs typeface="Arial" charset="0"/>
                <a:hlinkClick r:id="rId3"/>
              </a:rPr>
              <a:t>Q Magazine</a:t>
            </a:r>
            <a:r>
              <a:rPr dirty="0">
                <a:latin typeface="Arial" charset="0"/>
                <a:ea typeface="Arial" charset="0"/>
                <a:cs typeface="Arial" charset="0"/>
              </a:rPr>
              <a:t>. I liked the use of circles and different sections for each story. Although this magazine is not designed for my </a:t>
            </a:r>
            <a:r>
              <a:rPr dirty="0">
                <a:latin typeface="Arial" charset="0"/>
                <a:ea typeface="Arial" charset="0"/>
                <a:cs typeface="Arial" charset="0"/>
                <a:hlinkClick r:id="rId4"/>
              </a:rPr>
              <a:t>target market</a:t>
            </a:r>
            <a:r>
              <a:rPr dirty="0">
                <a:latin typeface="Arial" charset="0"/>
                <a:ea typeface="Arial" charset="0"/>
                <a:cs typeface="Arial" charset="0"/>
              </a:rPr>
              <a:t>, it does share some design characteristics with my initial ideas and market research. To keep the form of my design consistent throughout the magazine, I have incorporated the same three fonts and three colours on each section. The contents page features contrasting colours which stand out to the reader in order to keep them interested and to look at each section. From my market research, I aimed to use a 60:40 ratio of pictures to text. I believe that this has been successful in each section of the magazine. This is because I used large images, small text sizes and big text spacing</a:t>
            </a:r>
            <a:r>
              <a:rPr dirty="0" smtClean="0">
                <a:latin typeface="Arial" charset="0"/>
                <a:ea typeface="Arial" charset="0"/>
                <a:cs typeface="Arial" charset="0"/>
              </a:rPr>
              <a:t>.</a:t>
            </a:r>
            <a:r>
              <a:rPr lang="en-US" dirty="0" smtClean="0">
                <a:latin typeface="Arial" charset="0"/>
                <a:ea typeface="Arial" charset="0"/>
                <a:cs typeface="Arial" charset="0"/>
              </a:rPr>
              <a:t> </a:t>
            </a:r>
            <a:r>
              <a:rPr lang="en-US" dirty="0">
                <a:latin typeface="Arial" charset="0"/>
                <a:ea typeface="Arial" charset="0"/>
                <a:cs typeface="Arial" charset="0"/>
              </a:rPr>
              <a:t>T</a:t>
            </a:r>
            <a:r>
              <a:rPr lang="en-US" dirty="0" smtClean="0">
                <a:latin typeface="Arial" charset="0"/>
                <a:ea typeface="Arial" charset="0"/>
                <a:cs typeface="Arial" charset="0"/>
              </a:rPr>
              <a:t>he </a:t>
            </a:r>
            <a:r>
              <a:rPr lang="en-US" dirty="0">
                <a:latin typeface="Arial" charset="0"/>
                <a:ea typeface="Arial" charset="0"/>
                <a:cs typeface="Arial" charset="0"/>
              </a:rPr>
              <a:t>final </a:t>
            </a:r>
            <a:r>
              <a:rPr lang="en-US" dirty="0" smtClean="0">
                <a:latin typeface="Arial" charset="0"/>
                <a:ea typeface="Arial" charset="0"/>
                <a:cs typeface="Arial" charset="0"/>
              </a:rPr>
              <a:t>design has </a:t>
            </a:r>
            <a:r>
              <a:rPr lang="en-US" dirty="0">
                <a:latin typeface="Arial" charset="0"/>
                <a:ea typeface="Arial" charset="0"/>
                <a:cs typeface="Arial" charset="0"/>
              </a:rPr>
              <a:t>corrected spelling and improved content which demonstrates a contents page that has regular content each issue.</a:t>
            </a:r>
            <a:endParaRPr dirty="0">
              <a:latin typeface="Arial" charset="0"/>
              <a:ea typeface="Arial" charset="0"/>
              <a:cs typeface="Arial"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17290" y="419367"/>
            <a:ext cx="5495746" cy="7773820"/>
          </a:xfrm>
          <a:prstGeom prst="rect">
            <a:avLst/>
          </a:prstGeom>
        </p:spPr>
      </p:pic>
      <p:cxnSp>
        <p:nvCxnSpPr>
          <p:cNvPr id="4" name="Straight Arrow Connector 3"/>
          <p:cNvCxnSpPr/>
          <p:nvPr/>
        </p:nvCxnSpPr>
        <p:spPr>
          <a:xfrm>
            <a:off x="7476565" y="755010"/>
            <a:ext cx="0" cy="913598"/>
          </a:xfrm>
          <a:prstGeom prst="straightConnector1">
            <a:avLst/>
          </a:prstGeom>
          <a:noFill/>
          <a:ln w="25400" cap="flat">
            <a:solidFill>
              <a:schemeClr val="accent1"/>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5" name="TextBox 4"/>
          <p:cNvSpPr txBox="1"/>
          <p:nvPr/>
        </p:nvSpPr>
        <p:spPr>
          <a:xfrm>
            <a:off x="7055179" y="-270912"/>
            <a:ext cx="4114845"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2400"/>
              </a:spcBef>
              <a:spcAft>
                <a:spcPts val="0"/>
              </a:spcAft>
              <a:buClrTx/>
              <a:buSzTx/>
              <a:buFontTx/>
              <a:buNone/>
              <a:tabLst/>
            </a:pPr>
            <a:r>
              <a:rPr lang="en-GB" dirty="0" smtClean="0"/>
              <a:t>Link to the </a:t>
            </a:r>
            <a:r>
              <a:rPr lang="en-GB" smtClean="0"/>
              <a:t>music magazine page on my website</a:t>
            </a:r>
            <a:endParaRPr kumimoji="0" lang="en-GB" sz="2000" b="0" i="0" u="none" strike="noStrike" cap="none" spc="0" normalizeH="0" baseline="0">
              <a:ln>
                <a:noFill/>
              </a:ln>
              <a:solidFill>
                <a:srgbClr val="838787"/>
              </a:solidFill>
              <a:effectLst/>
              <a:uFillTx/>
              <a:latin typeface="Avenir Next Medium"/>
              <a:ea typeface="Avenir Next Medium"/>
              <a:cs typeface="Avenir Next Medium"/>
              <a:sym typeface="Avenir Next Medium"/>
            </a:endParaRPr>
          </a:p>
        </p:txBody>
      </p:sp>
      <p:cxnSp>
        <p:nvCxnSpPr>
          <p:cNvPr id="11" name="Straight Arrow Connector 10"/>
          <p:cNvCxnSpPr/>
          <p:nvPr/>
        </p:nvCxnSpPr>
        <p:spPr>
          <a:xfrm>
            <a:off x="7996517" y="1113996"/>
            <a:ext cx="0" cy="662586"/>
          </a:xfrm>
          <a:prstGeom prst="straightConnector1">
            <a:avLst/>
          </a:prstGeom>
          <a:noFill/>
          <a:ln w="25400" cap="flat">
            <a:solidFill>
              <a:schemeClr val="accent1"/>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2" name="TextBox 11"/>
          <p:cNvSpPr txBox="1"/>
          <p:nvPr/>
        </p:nvSpPr>
        <p:spPr>
          <a:xfrm>
            <a:off x="8012564" y="601035"/>
            <a:ext cx="2294965"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2400"/>
              </a:spcBef>
              <a:spcAft>
                <a:spcPts val="0"/>
              </a:spcAft>
              <a:buClrTx/>
              <a:buSzTx/>
              <a:buFontTx/>
              <a:buNone/>
              <a:tabLst/>
            </a:pPr>
            <a:r>
              <a:rPr kumimoji="0" lang="en-GB" sz="2000" b="0" i="0" u="none" strike="noStrike" cap="none" spc="0" normalizeH="0" baseline="0" dirty="0" smtClean="0">
                <a:ln>
                  <a:noFill/>
                </a:ln>
                <a:solidFill>
                  <a:srgbClr val="838787"/>
                </a:solidFill>
                <a:effectLst/>
                <a:uFillTx/>
                <a:latin typeface="Avenir Next Medium"/>
                <a:ea typeface="Avenir Next Medium"/>
                <a:cs typeface="Avenir Next Medium"/>
                <a:sym typeface="Avenir Next Medium"/>
              </a:rPr>
              <a:t>The Q Magazine page </a:t>
            </a:r>
            <a:endParaRPr kumimoji="0" lang="en-GB" sz="2000" b="0" i="0" u="none" strike="noStrike" cap="none" spc="0" normalizeH="0" baseline="0" dirty="0">
              <a:ln>
                <a:noFill/>
              </a:ln>
              <a:solidFill>
                <a:srgbClr val="838787"/>
              </a:solidFill>
              <a:effectLst/>
              <a:uFillTx/>
              <a:latin typeface="Avenir Next Medium"/>
              <a:ea typeface="Avenir Next Medium"/>
              <a:cs typeface="Avenir Next Medium"/>
              <a:sym typeface="Avenir Next Medium"/>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1" name="Shape 201"/>
          <p:cNvSpPr>
            <a:spLocks noGrp="1"/>
          </p:cNvSpPr>
          <p:nvPr>
            <p:ph type="title"/>
          </p:nvPr>
        </p:nvSpPr>
        <p:spPr>
          <a:xfrm>
            <a:off x="5062205" y="8585463"/>
            <a:ext cx="8922942" cy="2705101"/>
          </a:xfrm>
          <a:prstGeom prst="rect">
            <a:avLst/>
          </a:prstGeom>
        </p:spPr>
        <p:txBody>
          <a:bodyPr/>
          <a:lstStyle>
            <a:lvl1pPr>
              <a:lnSpc>
                <a:spcPct val="100000"/>
              </a:lnSpc>
              <a:spcBef>
                <a:spcPts val="2800"/>
              </a:spcBef>
              <a:defRPr sz="5900" cap="none">
                <a:solidFill>
                  <a:srgbClr val="38A2EC"/>
                </a:solidFill>
                <a:latin typeface="Parkway Hotel"/>
                <a:ea typeface="Parkway Hotel"/>
                <a:cs typeface="Parkway Hotel"/>
                <a:sym typeface="Parkway Hotel"/>
              </a:defRPr>
            </a:lvl1pPr>
          </a:lstStyle>
          <a:p>
            <a:r>
              <a:t>Double Page Spread</a:t>
            </a:r>
          </a:p>
        </p:txBody>
      </p:sp>
      <p:sp>
        <p:nvSpPr>
          <p:cNvPr id="202" name="Shape 202"/>
          <p:cNvSpPr/>
          <p:nvPr/>
        </p:nvSpPr>
        <p:spPr>
          <a:xfrm>
            <a:off x="7257320" y="1559058"/>
            <a:ext cx="5631644" cy="508857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1800">
                <a:solidFill>
                  <a:srgbClr val="000000"/>
                </a:solidFill>
                <a:latin typeface="Alternate Gothic No2 D"/>
                <a:ea typeface="Alternate Gothic No2 D"/>
                <a:cs typeface="Alternate Gothic No2 D"/>
                <a:sym typeface="Alternate Gothic No2 D"/>
              </a:defRPr>
            </a:lvl1pPr>
          </a:lstStyle>
          <a:p>
            <a:r>
              <a:rPr dirty="0">
                <a:latin typeface="Arial Hebrew Scholar" charset="-79"/>
                <a:ea typeface="Arial Hebrew Scholar" charset="-79"/>
                <a:cs typeface="Arial Hebrew Scholar" charset="-79"/>
              </a:rPr>
              <a:t>For the </a:t>
            </a:r>
            <a:r>
              <a:rPr dirty="0">
                <a:latin typeface="Arial Hebrew Scholar" charset="-79"/>
                <a:ea typeface="Arial Hebrew Scholar" charset="-79"/>
                <a:cs typeface="Arial Hebrew Scholar" charset="-79"/>
                <a:hlinkClick r:id="rId2"/>
              </a:rPr>
              <a:t>double page spread</a:t>
            </a:r>
            <a:r>
              <a:rPr dirty="0">
                <a:latin typeface="Arial Hebrew Scholar" charset="-79"/>
                <a:ea typeface="Arial Hebrew Scholar" charset="-79"/>
                <a:cs typeface="Arial Hebrew Scholar" charset="-79"/>
              </a:rPr>
              <a:t>, I wanted to use a clean and simple design inspired by magazines such as </a:t>
            </a:r>
            <a:r>
              <a:rPr dirty="0">
                <a:latin typeface="Arial Hebrew Scholar" charset="-79"/>
                <a:ea typeface="Arial Hebrew Scholar" charset="-79"/>
                <a:cs typeface="Arial Hebrew Scholar" charset="-79"/>
                <a:hlinkClick r:id="rId3"/>
              </a:rPr>
              <a:t>Wired, Vibe and even Blender</a:t>
            </a:r>
            <a:r>
              <a:rPr dirty="0">
                <a:latin typeface="Arial Hebrew Scholar" charset="-79"/>
                <a:ea typeface="Arial Hebrew Scholar" charset="-79"/>
                <a:cs typeface="Arial Hebrew Scholar" charset="-79"/>
              </a:rPr>
              <a:t>. I feel that the pull quote helps with drawing in readers because it is bright, big and bold. The picture that I used was taken in a studio environment and is staged. I made the background white to make it match with the images on the cover and contents pages. This makes it look clean and stylish. By having this, the page is successful in meeting my criteria listed in the </a:t>
            </a:r>
            <a:r>
              <a:rPr dirty="0">
                <a:latin typeface="Arial Hebrew Scholar" charset="-79"/>
                <a:ea typeface="Arial Hebrew Scholar" charset="-79"/>
                <a:cs typeface="Arial Hebrew Scholar" charset="-79"/>
                <a:hlinkClick r:id="rId4"/>
              </a:rPr>
              <a:t>pitch questionnaire conclusion</a:t>
            </a:r>
            <a:r>
              <a:rPr dirty="0" smtClean="0">
                <a:latin typeface="Arial Hebrew Scholar" charset="-79"/>
                <a:ea typeface="Arial Hebrew Scholar" charset="-79"/>
                <a:cs typeface="Arial Hebrew Scholar" charset="-79"/>
              </a:rPr>
              <a:t>.</a:t>
            </a:r>
            <a:r>
              <a:rPr lang="en-US" dirty="0" smtClean="0">
                <a:latin typeface="Arial Hebrew Scholar" charset="-79"/>
                <a:ea typeface="Arial Hebrew Scholar" charset="-79"/>
                <a:cs typeface="Arial Hebrew Scholar" charset="-79"/>
              </a:rPr>
              <a:t> </a:t>
            </a:r>
            <a:r>
              <a:rPr lang="en-US" dirty="0">
                <a:latin typeface="Arial Hebrew Scholar" charset="-79"/>
                <a:ea typeface="Arial Hebrew Scholar" charset="-79"/>
                <a:cs typeface="Arial Hebrew Scholar" charset="-79"/>
              </a:rPr>
              <a:t>The design </a:t>
            </a:r>
            <a:r>
              <a:rPr lang="en-US" dirty="0" smtClean="0">
                <a:latin typeface="Arial Hebrew Scholar" charset="-79"/>
                <a:ea typeface="Arial Hebrew Scholar" charset="-79"/>
                <a:cs typeface="Arial Hebrew Scholar" charset="-79"/>
              </a:rPr>
              <a:t>was improved from earlier designs by </a:t>
            </a:r>
            <a:r>
              <a:rPr lang="en-US" dirty="0">
                <a:latin typeface="Arial Hebrew Scholar" charset="-79"/>
                <a:ea typeface="Arial Hebrew Scholar" charset="-79"/>
                <a:cs typeface="Arial Hebrew Scholar" charset="-79"/>
              </a:rPr>
              <a:t>moving the pull quote to the blank shirt that the interviewee is wearing, and adjusting the paragraphs of text. Below is the final design</a:t>
            </a:r>
            <a:r>
              <a:rPr lang="en-US" dirty="0" smtClean="0">
                <a:latin typeface="Arial Hebrew Scholar" charset="-79"/>
                <a:ea typeface="Arial Hebrew Scholar" charset="-79"/>
                <a:cs typeface="Arial Hebrew Scholar" charset="-79"/>
              </a:rPr>
              <a:t>. This helps fill out the space and make the design more relatable to the other magazine pages. From my second audience feedback questionnaire, I was able to perfect the paragraph text formatting, so that the page looks even better than </a:t>
            </a:r>
            <a:r>
              <a:rPr lang="en-US" dirty="0" smtClean="0">
                <a:latin typeface="Arial Hebrew Scholar" charset="-79"/>
                <a:ea typeface="Arial Hebrew Scholar" charset="-79"/>
                <a:cs typeface="Arial Hebrew Scholar" charset="-79"/>
                <a:hlinkClick r:id="rId2"/>
              </a:rPr>
              <a:t>earlier designs</a:t>
            </a:r>
            <a:r>
              <a:rPr lang="en-US" dirty="0" smtClean="0">
                <a:latin typeface="Arial Hebrew Scholar" charset="-79"/>
                <a:ea typeface="Arial Hebrew Scholar" charset="-79"/>
                <a:cs typeface="Arial Hebrew Scholar" charset="-79"/>
              </a:rPr>
              <a:t>.</a:t>
            </a:r>
            <a:endParaRPr dirty="0">
              <a:latin typeface="Arial Hebrew Scholar" charset="-79"/>
              <a:ea typeface="Arial Hebrew Scholar" charset="-79"/>
              <a:cs typeface="Arial Hebrew Scholar" charset="-79"/>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796" y="1590735"/>
            <a:ext cx="7108254" cy="5025218"/>
          </a:xfrm>
          <a:prstGeom prst="rect">
            <a:avLst/>
          </a:prstGeom>
        </p:spPr>
      </p:pic>
      <p:cxnSp>
        <p:nvCxnSpPr>
          <p:cNvPr id="4" name="Straight Arrow Connector 3"/>
          <p:cNvCxnSpPr/>
          <p:nvPr/>
        </p:nvCxnSpPr>
        <p:spPr>
          <a:xfrm>
            <a:off x="9108141" y="1237129"/>
            <a:ext cx="0" cy="353606"/>
          </a:xfrm>
          <a:prstGeom prst="straightConnector1">
            <a:avLst/>
          </a:prstGeom>
          <a:noFill/>
          <a:ln w="25400" cap="flat">
            <a:solidFill>
              <a:schemeClr val="accent1"/>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5" name="TextBox 4"/>
          <p:cNvSpPr txBox="1"/>
          <p:nvPr/>
        </p:nvSpPr>
        <p:spPr>
          <a:xfrm>
            <a:off x="8390965" y="338687"/>
            <a:ext cx="1631576"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2400"/>
              </a:spcBef>
              <a:spcAft>
                <a:spcPts val="0"/>
              </a:spcAft>
              <a:buClrTx/>
              <a:buSzTx/>
              <a:buFontTx/>
              <a:buNone/>
              <a:tabLst/>
            </a:pPr>
            <a:r>
              <a:rPr lang="en-GB" dirty="0" smtClean="0"/>
              <a:t>Link to my website</a:t>
            </a:r>
            <a:endParaRPr kumimoji="0" lang="en-GB" sz="2000" b="0" i="0" u="none" strike="noStrike" cap="none" spc="0" normalizeH="0" baseline="0" dirty="0">
              <a:ln>
                <a:noFill/>
              </a:ln>
              <a:solidFill>
                <a:srgbClr val="838787"/>
              </a:solidFill>
              <a:effectLst/>
              <a:uFillTx/>
              <a:latin typeface="Avenir Next Medium"/>
              <a:ea typeface="Avenir Next Medium"/>
              <a:cs typeface="Avenir Next Medium"/>
              <a:sym typeface="Avenir Next Medium"/>
            </a:endParaRPr>
          </a:p>
        </p:txBody>
      </p:sp>
      <p:cxnSp>
        <p:nvCxnSpPr>
          <p:cNvPr id="7" name="Straight Arrow Connector 6"/>
          <p:cNvCxnSpPr/>
          <p:nvPr/>
        </p:nvCxnSpPr>
        <p:spPr>
          <a:xfrm>
            <a:off x="12138212" y="824753"/>
            <a:ext cx="0" cy="765982"/>
          </a:xfrm>
          <a:prstGeom prst="straightConnector1">
            <a:avLst/>
          </a:prstGeom>
          <a:noFill/>
          <a:ln w="25400" cap="flat">
            <a:solidFill>
              <a:schemeClr val="accent1"/>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TextBox 7"/>
          <p:cNvSpPr txBox="1"/>
          <p:nvPr/>
        </p:nvSpPr>
        <p:spPr>
          <a:xfrm>
            <a:off x="11438965" y="77181"/>
            <a:ext cx="1721224"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2400"/>
              </a:spcBef>
              <a:spcAft>
                <a:spcPts val="0"/>
              </a:spcAft>
              <a:buClrTx/>
              <a:buSzTx/>
              <a:buFontTx/>
              <a:buNone/>
              <a:tabLst/>
            </a:pPr>
            <a:r>
              <a:rPr lang="en-GB" smtClean="0"/>
              <a:t>L</a:t>
            </a:r>
            <a:r>
              <a:rPr kumimoji="0" lang="en-GB" sz="2000" b="0" i="0" u="none" strike="noStrike" cap="none" spc="0" normalizeH="0" baseline="0" smtClean="0">
                <a:ln>
                  <a:noFill/>
                </a:ln>
                <a:solidFill>
                  <a:srgbClr val="838787"/>
                </a:solidFill>
                <a:effectLst/>
                <a:uFillTx/>
                <a:latin typeface="Avenir Next Medium"/>
                <a:ea typeface="Avenir Next Medium"/>
                <a:cs typeface="Avenir Next Medium"/>
                <a:sym typeface="Avenir Next Medium"/>
              </a:rPr>
              <a:t>ink to my pitch</a:t>
            </a:r>
            <a:endParaRPr kumimoji="0" lang="en-GB" sz="2000" b="0" i="0" u="none" strike="noStrike" cap="none" spc="0" normalizeH="0" baseline="0">
              <a:ln>
                <a:noFill/>
              </a:ln>
              <a:solidFill>
                <a:srgbClr val="838787"/>
              </a:solidFill>
              <a:effectLst/>
              <a:uFillTx/>
              <a:latin typeface="Avenir Next Medium"/>
              <a:ea typeface="Avenir Next Medium"/>
              <a:cs typeface="Avenir Next Medium"/>
              <a:sym typeface="Avenir Next Medium"/>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 name="Shape 205"/>
          <p:cNvSpPr>
            <a:spLocks noGrp="1"/>
          </p:cNvSpPr>
          <p:nvPr>
            <p:ph type="body" sz="quarter" idx="1"/>
          </p:nvPr>
        </p:nvSpPr>
        <p:spPr>
          <a:xfrm>
            <a:off x="317500" y="6159215"/>
            <a:ext cx="12192000" cy="1512558"/>
          </a:xfrm>
          <a:prstGeom prst="rect">
            <a:avLst/>
          </a:prstGeom>
        </p:spPr>
        <p:txBody>
          <a:bodyPr anchor="t">
            <a:normAutofit lnSpcReduction="10000"/>
          </a:bodyPr>
          <a:lstStyle>
            <a:lvl1pPr defTabSz="362204">
              <a:lnSpc>
                <a:spcPct val="100000"/>
              </a:lnSpc>
              <a:spcBef>
                <a:spcPts val="1700"/>
              </a:spcBef>
              <a:defRPr sz="5022" cap="none">
                <a:solidFill>
                  <a:srgbClr val="FF4E32"/>
                </a:solidFill>
                <a:latin typeface="Alternate Gothic No2 D"/>
                <a:ea typeface="Alternate Gothic No2 D"/>
                <a:cs typeface="Alternate Gothic No2 D"/>
                <a:sym typeface="Alternate Gothic No2 D"/>
              </a:defRPr>
            </a:lvl1pPr>
          </a:lstStyle>
          <a:p>
            <a:r>
              <a:rPr dirty="0">
                <a:latin typeface="Arial Hebrew Scholar" charset="-79"/>
                <a:ea typeface="Arial Hebrew Scholar" charset="-79"/>
                <a:cs typeface="Arial Hebrew Scholar" charset="-79"/>
              </a:rPr>
              <a:t>Question Two. How does your media product represent particular social groups?</a:t>
            </a:r>
          </a:p>
        </p:txBody>
      </p:sp>
      <p:pic>
        <p:nvPicPr>
          <p:cNvPr id="206" name="Untitled-1.png"/>
          <p:cNvPicPr>
            <a:picLocks noChangeAspect="1"/>
          </p:cNvPicPr>
          <p:nvPr/>
        </p:nvPicPr>
        <p:blipFill>
          <a:blip r:embed="rId2">
            <a:extLst/>
          </a:blip>
          <a:stretch>
            <a:fillRect/>
          </a:stretch>
        </p:blipFill>
        <p:spPr>
          <a:xfrm>
            <a:off x="431733" y="5517184"/>
            <a:ext cx="6376349" cy="636511"/>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206"/>
                                        </p:tgtEl>
                                      </p:cBhvr>
                                    </p:animEffect>
                                    <p:anim calcmode="lin" valueType="num">
                                      <p:cBhvr>
                                        <p:cTn id="7" dur="1000"/>
                                        <p:tgtEl>
                                          <p:spTgt spid="206"/>
                                        </p:tgtEl>
                                        <p:attrNameLst>
                                          <p:attrName>ppt_x</p:attrName>
                                        </p:attrNameLst>
                                      </p:cBhvr>
                                      <p:tavLst>
                                        <p:tav tm="0">
                                          <p:val>
                                            <p:strVal val="ppt_x"/>
                                          </p:val>
                                        </p:tav>
                                        <p:tav tm="100000">
                                          <p:val>
                                            <p:strVal val="ppt_x"/>
                                          </p:val>
                                        </p:tav>
                                      </p:tavLst>
                                    </p:anim>
                                    <p:anim calcmode="lin" valueType="num">
                                      <p:cBhvr>
                                        <p:cTn id="8" dur="1000"/>
                                        <p:tgtEl>
                                          <p:spTgt spid="206"/>
                                        </p:tgtEl>
                                        <p:attrNameLst>
                                          <p:attrName>ppt_y</p:attrName>
                                        </p:attrNameLst>
                                      </p:cBhvr>
                                      <p:tavLst>
                                        <p:tav tm="0">
                                          <p:val>
                                            <p:strVal val="ppt_y"/>
                                          </p:val>
                                        </p:tav>
                                        <p:tav tm="100000">
                                          <p:val>
                                            <p:strVal val="ppt_y+.1"/>
                                          </p:val>
                                        </p:tav>
                                      </p:tavLst>
                                    </p:anim>
                                    <p:set>
                                      <p:cBhvr>
                                        <p:cTn id="9" dur="1" fill="hold">
                                          <p:stCondLst>
                                            <p:cond delay="999"/>
                                          </p:stCondLst>
                                        </p:cTn>
                                        <p:tgtEl>
                                          <p:spTgt spid="2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8" name="Shape 208"/>
          <p:cNvSpPr>
            <a:spLocks noGrp="1"/>
          </p:cNvSpPr>
          <p:nvPr>
            <p:ph type="title"/>
          </p:nvPr>
        </p:nvSpPr>
        <p:spPr>
          <a:xfrm>
            <a:off x="7279546" y="8585463"/>
            <a:ext cx="6705601" cy="2705101"/>
          </a:xfrm>
          <a:prstGeom prst="rect">
            <a:avLst/>
          </a:prstGeom>
        </p:spPr>
        <p:txBody>
          <a:bodyPr/>
          <a:lstStyle>
            <a:lvl1pPr>
              <a:lnSpc>
                <a:spcPct val="100000"/>
              </a:lnSpc>
              <a:spcBef>
                <a:spcPts val="2800"/>
              </a:spcBef>
              <a:defRPr sz="7600" cap="none">
                <a:solidFill>
                  <a:srgbClr val="38A2EC"/>
                </a:solidFill>
                <a:latin typeface="Parkway Hotel"/>
                <a:ea typeface="Parkway Hotel"/>
                <a:cs typeface="Parkway Hotel"/>
                <a:sym typeface="Parkway Hotel"/>
              </a:defRPr>
            </a:lvl1pPr>
          </a:lstStyle>
          <a:p>
            <a:r>
              <a:t>front Cover</a:t>
            </a:r>
          </a:p>
        </p:txBody>
      </p:sp>
      <p:sp>
        <p:nvSpPr>
          <p:cNvPr id="209" name="Shape 209"/>
          <p:cNvSpPr/>
          <p:nvPr/>
        </p:nvSpPr>
        <p:spPr>
          <a:xfrm>
            <a:off x="7257320" y="1974556"/>
            <a:ext cx="5631644" cy="42575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1800">
                <a:solidFill>
                  <a:srgbClr val="000000"/>
                </a:solidFill>
                <a:latin typeface="Alternate Gothic No2 D"/>
                <a:ea typeface="Alternate Gothic No2 D"/>
                <a:cs typeface="Alternate Gothic No2 D"/>
                <a:sym typeface="Alternate Gothic No2 D"/>
              </a:defRPr>
            </a:lvl1pPr>
          </a:lstStyle>
          <a:p>
            <a:r>
              <a:rPr dirty="0">
                <a:latin typeface="Arial Hebrew Scholar" charset="-79"/>
                <a:ea typeface="Arial Hebrew Scholar" charset="-79"/>
                <a:cs typeface="Arial Hebrew Scholar" charset="-79"/>
              </a:rPr>
              <a:t>I have tried to represent students who are fans of popular music genres. One way that I have done this is by including the puff which demonstrates a product of high demand, especially with this </a:t>
            </a:r>
            <a:r>
              <a:rPr dirty="0">
                <a:latin typeface="Arial Hebrew Scholar" charset="-79"/>
                <a:ea typeface="Arial Hebrew Scholar" charset="-79"/>
                <a:cs typeface="Arial Hebrew Scholar" charset="-79"/>
                <a:hlinkClick r:id="rId2"/>
              </a:rPr>
              <a:t>social group</a:t>
            </a:r>
            <a:r>
              <a:rPr dirty="0">
                <a:latin typeface="Arial Hebrew Scholar" charset="-79"/>
                <a:ea typeface="Arial Hebrew Scholar" charset="-79"/>
                <a:cs typeface="Arial Hebrew Scholar" charset="-79"/>
              </a:rPr>
              <a:t>. The way that I have removed part of the sub-line in order to create this look meant that there is an area of white glow  could represent a halo which subconsciously relates to the cover model being a hero and a role model of his fans. The colours of red blue and white resemble the British flag and therefore represents the unique British market which my magazine is predominantly for. I have represented the social group in a stereotypical way, however it is different </a:t>
            </a:r>
            <a:r>
              <a:rPr dirty="0">
                <a:latin typeface="Arial Hebrew Scholar" charset="-79"/>
                <a:ea typeface="Arial Hebrew Scholar" charset="-79"/>
                <a:cs typeface="Arial Hebrew Scholar" charset="-79"/>
                <a:hlinkClick r:id="rId3" invalidUrl="http://benmacvean.weebly.com/uploads/8/9/3/3/89330924/music_magazine_pitch_powerpoint.pptx[]"/>
              </a:rPr>
              <a:t>to magazines which I have researched</a:t>
            </a:r>
            <a:r>
              <a:rPr dirty="0">
                <a:latin typeface="Arial Hebrew Scholar" charset="-79"/>
                <a:ea typeface="Arial Hebrew Scholar" charset="-79"/>
                <a:cs typeface="Arial Hebrew Scholar" charset="-79"/>
              </a:rPr>
              <a:t>. These include: Billboard, Blender, Vibe and Q Magazine.</a:t>
            </a:r>
          </a:p>
        </p:txBody>
      </p:sp>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756" y="0"/>
            <a:ext cx="7229207" cy="9753600"/>
          </a:xfrm>
          <a:prstGeom prst="rect">
            <a:avLst/>
          </a:prstGeom>
        </p:spPr>
      </p:pic>
      <p:cxnSp>
        <p:nvCxnSpPr>
          <p:cNvPr id="3" name="Straight Arrow Connector 2"/>
          <p:cNvCxnSpPr/>
          <p:nvPr/>
        </p:nvCxnSpPr>
        <p:spPr>
          <a:xfrm>
            <a:off x="10309412" y="824753"/>
            <a:ext cx="17929" cy="1149803"/>
          </a:xfrm>
          <a:prstGeom prst="straightConnector1">
            <a:avLst/>
          </a:prstGeom>
          <a:noFill/>
          <a:ln w="25400" cap="flat">
            <a:solidFill>
              <a:schemeClr val="accent1"/>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4" name="TextBox 3"/>
          <p:cNvSpPr txBox="1"/>
          <p:nvPr/>
        </p:nvSpPr>
        <p:spPr>
          <a:xfrm>
            <a:off x="9170893" y="87705"/>
            <a:ext cx="2635624"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2400"/>
              </a:spcBef>
              <a:spcAft>
                <a:spcPts val="0"/>
              </a:spcAft>
              <a:buClrTx/>
              <a:buSzTx/>
              <a:buFontTx/>
              <a:buNone/>
              <a:tabLst/>
            </a:pPr>
            <a:r>
              <a:rPr kumimoji="0" lang="en-GB" sz="2000" b="0" i="0" u="none" strike="noStrike" cap="none" spc="0" normalizeH="0" baseline="0" dirty="0" smtClean="0">
                <a:ln>
                  <a:noFill/>
                </a:ln>
                <a:solidFill>
                  <a:srgbClr val="838787"/>
                </a:solidFill>
                <a:effectLst/>
                <a:uFillTx/>
                <a:latin typeface="Avenir Next Medium"/>
                <a:ea typeface="Avenir Next Medium"/>
                <a:cs typeface="Avenir Next Medium"/>
                <a:sym typeface="Avenir Next Medium"/>
              </a:rPr>
              <a:t>Link</a:t>
            </a:r>
            <a:r>
              <a:rPr kumimoji="0" lang="en-GB" sz="2000" b="0" i="0" u="none" strike="noStrike" cap="none" spc="0" normalizeH="0" dirty="0" smtClean="0">
                <a:ln>
                  <a:noFill/>
                </a:ln>
                <a:solidFill>
                  <a:srgbClr val="838787"/>
                </a:solidFill>
                <a:effectLst/>
                <a:uFillTx/>
                <a:latin typeface="Avenir Next Medium"/>
                <a:ea typeface="Avenir Next Medium"/>
                <a:cs typeface="Avenir Next Medium"/>
                <a:sym typeface="Avenir Next Medium"/>
              </a:rPr>
              <a:t> to my </a:t>
            </a:r>
            <a:r>
              <a:rPr kumimoji="0" lang="en-GB" sz="2000" b="0" i="0" u="none" strike="noStrike" cap="none" spc="0" normalizeH="0" smtClean="0">
                <a:ln>
                  <a:noFill/>
                </a:ln>
                <a:solidFill>
                  <a:srgbClr val="838787"/>
                </a:solidFill>
                <a:effectLst/>
                <a:uFillTx/>
                <a:latin typeface="Avenir Next Medium"/>
                <a:ea typeface="Avenir Next Medium"/>
                <a:cs typeface="Avenir Next Medium"/>
                <a:sym typeface="Avenir Next Medium"/>
              </a:rPr>
              <a:t>audience profile</a:t>
            </a:r>
            <a:endParaRPr kumimoji="0" lang="en-GB" sz="2000" b="0" i="0" u="none" strike="noStrike" cap="none" spc="0" normalizeH="0" baseline="0">
              <a:ln>
                <a:noFill/>
              </a:ln>
              <a:solidFill>
                <a:srgbClr val="838787"/>
              </a:solidFill>
              <a:effectLst/>
              <a:uFillTx/>
              <a:latin typeface="Avenir Next Medium"/>
              <a:ea typeface="Avenir Next Medium"/>
              <a:cs typeface="Avenir Next Medium"/>
              <a:sym typeface="Avenir Next Medium"/>
            </a:endParaRPr>
          </a:p>
        </p:txBody>
      </p:sp>
      <p:cxnSp>
        <p:nvCxnSpPr>
          <p:cNvPr id="9" name="Straight Arrow Connector 8"/>
          <p:cNvCxnSpPr/>
          <p:nvPr/>
        </p:nvCxnSpPr>
        <p:spPr>
          <a:xfrm flipV="1">
            <a:off x="8355106" y="5952565"/>
            <a:ext cx="0" cy="466164"/>
          </a:xfrm>
          <a:prstGeom prst="straightConnector1">
            <a:avLst/>
          </a:prstGeom>
          <a:noFill/>
          <a:ln w="25400" cap="flat">
            <a:solidFill>
              <a:schemeClr val="accent1"/>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1" name="TextBox 10"/>
          <p:cNvSpPr txBox="1"/>
          <p:nvPr/>
        </p:nvSpPr>
        <p:spPr>
          <a:xfrm>
            <a:off x="7637929" y="6056681"/>
            <a:ext cx="1792942"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2400"/>
              </a:spcBef>
              <a:spcAft>
                <a:spcPts val="0"/>
              </a:spcAft>
              <a:buClrTx/>
              <a:buSzTx/>
              <a:buFontTx/>
              <a:buNone/>
              <a:tabLst/>
            </a:pPr>
            <a:r>
              <a:rPr kumimoji="0" lang="en-GB" sz="2000" b="0" i="0" u="none" strike="noStrike" cap="none" spc="0" normalizeH="0" baseline="0" smtClean="0">
                <a:ln>
                  <a:noFill/>
                </a:ln>
                <a:solidFill>
                  <a:srgbClr val="838787"/>
                </a:solidFill>
                <a:effectLst/>
                <a:uFillTx/>
                <a:latin typeface="Avenir Next Medium"/>
                <a:ea typeface="Avenir Next Medium"/>
                <a:cs typeface="Avenir Next Medium"/>
                <a:sym typeface="Avenir Next Medium"/>
              </a:rPr>
              <a:t>Magazine research in my pitch</a:t>
            </a:r>
            <a:endParaRPr kumimoji="0" lang="en-GB" sz="2000" b="0" i="0" u="none" strike="noStrike" cap="none" spc="0" normalizeH="0" baseline="0">
              <a:ln>
                <a:noFill/>
              </a:ln>
              <a:solidFill>
                <a:srgbClr val="838787"/>
              </a:solidFill>
              <a:effectLst/>
              <a:uFillTx/>
              <a:latin typeface="Avenir Next Medium"/>
              <a:ea typeface="Avenir Next Medium"/>
              <a:cs typeface="Avenir Next Medium"/>
              <a:sym typeface="Avenir Next Medium"/>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2" name="Shape 212"/>
          <p:cNvSpPr>
            <a:spLocks noGrp="1"/>
          </p:cNvSpPr>
          <p:nvPr>
            <p:ph type="title"/>
          </p:nvPr>
        </p:nvSpPr>
        <p:spPr>
          <a:xfrm>
            <a:off x="7055179" y="8585463"/>
            <a:ext cx="6705601" cy="2705101"/>
          </a:xfrm>
          <a:prstGeom prst="rect">
            <a:avLst/>
          </a:prstGeom>
        </p:spPr>
        <p:txBody>
          <a:bodyPr/>
          <a:lstStyle>
            <a:lvl1pPr>
              <a:lnSpc>
                <a:spcPct val="100000"/>
              </a:lnSpc>
              <a:spcBef>
                <a:spcPts val="2800"/>
              </a:spcBef>
              <a:defRPr sz="5900" cap="none">
                <a:solidFill>
                  <a:srgbClr val="38A2EC"/>
                </a:solidFill>
                <a:latin typeface="Parkway Hotel"/>
                <a:ea typeface="Parkway Hotel"/>
                <a:cs typeface="Parkway Hotel"/>
                <a:sym typeface="Parkway Hotel"/>
              </a:defRPr>
            </a:lvl1pPr>
          </a:lstStyle>
          <a:p>
            <a:r>
              <a:t>Contents Page</a:t>
            </a:r>
          </a:p>
        </p:txBody>
      </p:sp>
      <p:sp>
        <p:nvSpPr>
          <p:cNvPr id="213" name="Shape 213"/>
          <p:cNvSpPr/>
          <p:nvPr/>
        </p:nvSpPr>
        <p:spPr>
          <a:xfrm>
            <a:off x="7155720" y="2944052"/>
            <a:ext cx="5631644" cy="231858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1800">
                <a:solidFill>
                  <a:srgbClr val="000000"/>
                </a:solidFill>
                <a:latin typeface="Alternate Gothic No2 D"/>
                <a:ea typeface="Alternate Gothic No2 D"/>
                <a:cs typeface="Alternate Gothic No2 D"/>
                <a:sym typeface="Alternate Gothic No2 D"/>
              </a:defRPr>
            </a:lvl1pPr>
          </a:lstStyle>
          <a:p>
            <a:r>
              <a:rPr dirty="0">
                <a:latin typeface="Arial Hebrew Scholar" charset="-79"/>
                <a:ea typeface="Arial Hebrew Scholar" charset="-79"/>
                <a:cs typeface="Arial Hebrew Scholar" charset="-79"/>
              </a:rPr>
              <a:t>The </a:t>
            </a:r>
            <a:r>
              <a:rPr dirty="0">
                <a:latin typeface="Arial Hebrew Scholar" charset="-79"/>
                <a:ea typeface="Arial Hebrew Scholar" charset="-79"/>
                <a:cs typeface="Arial Hebrew Scholar" charset="-79"/>
                <a:hlinkClick r:id="rId2"/>
              </a:rPr>
              <a:t>contents page for my media product was inspired by the Q Magazine</a:t>
            </a:r>
            <a:r>
              <a:rPr dirty="0">
                <a:latin typeface="Arial Hebrew Scholar" charset="-79"/>
                <a:ea typeface="Arial Hebrew Scholar" charset="-79"/>
                <a:cs typeface="Arial Hebrew Scholar" charset="-79"/>
              </a:rPr>
              <a:t>. I liked the use of circles and different sections for each story. Although this magazine is not designed for my </a:t>
            </a:r>
            <a:r>
              <a:rPr dirty="0">
                <a:latin typeface="Arial Hebrew Scholar" charset="-79"/>
                <a:ea typeface="Arial Hebrew Scholar" charset="-79"/>
                <a:cs typeface="Arial Hebrew Scholar" charset="-79"/>
                <a:hlinkClick r:id="rId3"/>
              </a:rPr>
              <a:t>target market</a:t>
            </a:r>
            <a:r>
              <a:rPr dirty="0">
                <a:latin typeface="Arial Hebrew Scholar" charset="-79"/>
                <a:ea typeface="Arial Hebrew Scholar" charset="-79"/>
                <a:cs typeface="Arial Hebrew Scholar" charset="-79"/>
              </a:rPr>
              <a:t>, it does share some design characteristics with my initial ideas and market research. From my market research, I aimed to use a 60:40 ratio of pictures to text. This would be the best balance for my social group.</a:t>
            </a:r>
          </a:p>
        </p:txBody>
      </p:sp>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0"/>
            <a:ext cx="6895361" cy="9753600"/>
          </a:xfrm>
          <a:prstGeom prst="rect">
            <a:avLst/>
          </a:prstGeom>
        </p:spPr>
      </p:pic>
      <p:cxnSp>
        <p:nvCxnSpPr>
          <p:cNvPr id="3" name="Straight Arrow Connector 2"/>
          <p:cNvCxnSpPr/>
          <p:nvPr/>
        </p:nvCxnSpPr>
        <p:spPr>
          <a:xfrm>
            <a:off x="8749553" y="1649502"/>
            <a:ext cx="17929" cy="1326776"/>
          </a:xfrm>
          <a:prstGeom prst="straightConnector1">
            <a:avLst/>
          </a:prstGeom>
          <a:noFill/>
          <a:ln w="25400" cap="flat">
            <a:solidFill>
              <a:schemeClr val="accent1"/>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4" name="TextBox 3"/>
          <p:cNvSpPr txBox="1"/>
          <p:nvPr/>
        </p:nvSpPr>
        <p:spPr>
          <a:xfrm>
            <a:off x="7333129" y="679338"/>
            <a:ext cx="2994212"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2400"/>
              </a:spcBef>
              <a:spcAft>
                <a:spcPts val="0"/>
              </a:spcAft>
              <a:buClrTx/>
              <a:buSzTx/>
              <a:buFontTx/>
              <a:buNone/>
              <a:tabLst/>
            </a:pPr>
            <a:r>
              <a:rPr kumimoji="0" lang="en-GB" sz="2000" b="0" i="0" u="none" strike="noStrike" cap="none" spc="0" normalizeH="0" baseline="0" dirty="0" smtClean="0">
                <a:ln>
                  <a:noFill/>
                </a:ln>
                <a:solidFill>
                  <a:srgbClr val="838787"/>
                </a:solidFill>
                <a:effectLst/>
                <a:uFillTx/>
                <a:latin typeface="Avenir Next Medium"/>
                <a:ea typeface="Avenir Next Medium"/>
                <a:cs typeface="Avenir Next Medium"/>
                <a:sym typeface="Avenir Next Medium"/>
              </a:rPr>
              <a:t>Link to the contents page that inspired mine</a:t>
            </a:r>
            <a:endParaRPr kumimoji="0" lang="en-GB" sz="2000" b="0" i="0" u="none" strike="noStrike" cap="none" spc="0" normalizeH="0" baseline="0" dirty="0">
              <a:ln>
                <a:noFill/>
              </a:ln>
              <a:solidFill>
                <a:srgbClr val="838787"/>
              </a:solidFill>
              <a:effectLst/>
              <a:uFillTx/>
              <a:latin typeface="Avenir Next Medium"/>
              <a:ea typeface="Avenir Next Medium"/>
              <a:cs typeface="Avenir Next Medium"/>
              <a:sym typeface="Avenir Next Medium"/>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6" name="Shape 216"/>
          <p:cNvSpPr>
            <a:spLocks noGrp="1"/>
          </p:cNvSpPr>
          <p:nvPr>
            <p:ph type="title"/>
          </p:nvPr>
        </p:nvSpPr>
        <p:spPr>
          <a:xfrm>
            <a:off x="5062205" y="8585463"/>
            <a:ext cx="8922942" cy="2705101"/>
          </a:xfrm>
          <a:prstGeom prst="rect">
            <a:avLst/>
          </a:prstGeom>
        </p:spPr>
        <p:txBody>
          <a:bodyPr/>
          <a:lstStyle>
            <a:lvl1pPr>
              <a:lnSpc>
                <a:spcPct val="100000"/>
              </a:lnSpc>
              <a:spcBef>
                <a:spcPts val="2800"/>
              </a:spcBef>
              <a:defRPr sz="5900" cap="none">
                <a:solidFill>
                  <a:srgbClr val="38A2EC"/>
                </a:solidFill>
                <a:latin typeface="Parkway Hotel"/>
                <a:ea typeface="Parkway Hotel"/>
                <a:cs typeface="Parkway Hotel"/>
                <a:sym typeface="Parkway Hotel"/>
              </a:defRPr>
            </a:lvl1pPr>
          </a:lstStyle>
          <a:p>
            <a:r>
              <a:t>Double Page Spread</a:t>
            </a:r>
          </a:p>
        </p:txBody>
      </p:sp>
      <p:sp>
        <p:nvSpPr>
          <p:cNvPr id="217" name="Shape 217"/>
          <p:cNvSpPr/>
          <p:nvPr/>
        </p:nvSpPr>
        <p:spPr>
          <a:xfrm>
            <a:off x="7257320" y="2667053"/>
            <a:ext cx="5631644" cy="28725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1800">
                <a:solidFill>
                  <a:srgbClr val="000000"/>
                </a:solidFill>
                <a:latin typeface="Alternate Gothic No2 D"/>
                <a:ea typeface="Alternate Gothic No2 D"/>
                <a:cs typeface="Alternate Gothic No2 D"/>
                <a:sym typeface="Alternate Gothic No2 D"/>
              </a:defRPr>
            </a:lvl1pPr>
          </a:lstStyle>
          <a:p>
            <a:r>
              <a:rPr dirty="0">
                <a:latin typeface="Arial Hebrew Scholar" charset="-79"/>
                <a:ea typeface="Arial Hebrew Scholar" charset="-79"/>
                <a:cs typeface="Arial Hebrew Scholar" charset="-79"/>
              </a:rPr>
              <a:t>The quote attracts </a:t>
            </a:r>
            <a:r>
              <a:rPr dirty="0">
                <a:latin typeface="Arial Hebrew Scholar" charset="-79"/>
                <a:ea typeface="Arial Hebrew Scholar" charset="-79"/>
                <a:cs typeface="Arial Hebrew Scholar" charset="-79"/>
                <a:hlinkClick r:id="rId2"/>
              </a:rPr>
              <a:t>the audience</a:t>
            </a:r>
            <a:r>
              <a:rPr dirty="0">
                <a:latin typeface="Arial Hebrew Scholar" charset="-79"/>
                <a:ea typeface="Arial Hebrew Scholar" charset="-79"/>
                <a:cs typeface="Arial Hebrew Scholar" charset="-79"/>
              </a:rPr>
              <a:t> because it is bright and relates to the male half of my social group as blue is considered to be a masculine colour. I have therefore used a conventional method to represent my social group on the </a:t>
            </a:r>
            <a:r>
              <a:rPr dirty="0">
                <a:latin typeface="Arial Hebrew Scholar" charset="-79"/>
                <a:ea typeface="Arial Hebrew Scholar" charset="-79"/>
                <a:cs typeface="Arial Hebrew Scholar" charset="-79"/>
                <a:hlinkClick r:id="rId3"/>
              </a:rPr>
              <a:t>double page spread</a:t>
            </a:r>
            <a:r>
              <a:rPr dirty="0">
                <a:latin typeface="Arial Hebrew Scholar" charset="-79"/>
                <a:ea typeface="Arial Hebrew Scholar" charset="-79"/>
                <a:cs typeface="Arial Hebrew Scholar" charset="-79"/>
              </a:rPr>
              <a:t>. I have kept this page simple. This is because I concluded from the questionnaire given to members of the target market that this would be the best way to present the magazine. The Image shares this simple layout, the white shirt on the white background was the most simple way to present my artist. </a:t>
            </a:r>
          </a:p>
        </p:txBody>
      </p:sp>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4796" y="1590735"/>
            <a:ext cx="7108254" cy="5025218"/>
          </a:xfrm>
          <a:prstGeom prst="rect">
            <a:avLst/>
          </a:prstGeom>
        </p:spPr>
      </p:pic>
      <p:cxnSp>
        <p:nvCxnSpPr>
          <p:cNvPr id="7" name="Straight Arrow Connector 6"/>
          <p:cNvCxnSpPr/>
          <p:nvPr/>
        </p:nvCxnSpPr>
        <p:spPr>
          <a:xfrm>
            <a:off x="9592235" y="2079812"/>
            <a:ext cx="0" cy="609600"/>
          </a:xfrm>
          <a:prstGeom prst="straightConnector1">
            <a:avLst/>
          </a:prstGeom>
          <a:noFill/>
          <a:ln w="25400" cap="flat">
            <a:solidFill>
              <a:schemeClr val="accent1"/>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TextBox 7"/>
          <p:cNvSpPr txBox="1"/>
          <p:nvPr/>
        </p:nvSpPr>
        <p:spPr>
          <a:xfrm>
            <a:off x="8641974" y="1181370"/>
            <a:ext cx="2294965"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2400"/>
              </a:spcBef>
              <a:spcAft>
                <a:spcPts val="0"/>
              </a:spcAft>
              <a:buClrTx/>
              <a:buSzTx/>
              <a:buFontTx/>
              <a:buNone/>
              <a:tabLst/>
            </a:pPr>
            <a:r>
              <a:rPr kumimoji="0" lang="en-GB" sz="2000" b="0" i="0" u="none" strike="noStrike" cap="none" spc="0" normalizeH="0" baseline="0" dirty="0" smtClean="0">
                <a:ln>
                  <a:noFill/>
                </a:ln>
                <a:solidFill>
                  <a:srgbClr val="838787"/>
                </a:solidFill>
                <a:effectLst/>
                <a:uFillTx/>
                <a:latin typeface="Avenir Next Medium"/>
                <a:ea typeface="Avenir Next Medium"/>
                <a:cs typeface="Avenir Next Medium"/>
                <a:sym typeface="Avenir Next Medium"/>
              </a:rPr>
              <a:t>Link to the </a:t>
            </a:r>
            <a:r>
              <a:rPr kumimoji="0" lang="en-GB" sz="2000" b="0" i="0" u="none" strike="noStrike" cap="none" spc="0" normalizeH="0" baseline="0" smtClean="0">
                <a:ln>
                  <a:noFill/>
                </a:ln>
                <a:solidFill>
                  <a:srgbClr val="838787"/>
                </a:solidFill>
                <a:effectLst/>
                <a:uFillTx/>
                <a:latin typeface="Avenir Next Medium"/>
                <a:ea typeface="Avenir Next Medium"/>
                <a:cs typeface="Avenir Next Medium"/>
                <a:sym typeface="Avenir Next Medium"/>
              </a:rPr>
              <a:t>audience profile</a:t>
            </a:r>
            <a:endParaRPr kumimoji="0" lang="en-GB" sz="2000" b="0" i="0" u="none" strike="noStrike" cap="none" spc="0" normalizeH="0" baseline="0">
              <a:ln>
                <a:noFill/>
              </a:ln>
              <a:solidFill>
                <a:srgbClr val="838787"/>
              </a:solidFill>
              <a:effectLst/>
              <a:uFillTx/>
              <a:latin typeface="Avenir Next Medium"/>
              <a:ea typeface="Avenir Next Medium"/>
              <a:cs typeface="Avenir Next Medium"/>
              <a:sym typeface="Avenir Next Medium"/>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80000"/>
          </a:lnSpc>
          <a:spcBef>
            <a:spcPts val="0"/>
          </a:spcBef>
          <a:spcAft>
            <a:spcPts val="0"/>
          </a:spcAft>
          <a:buClrTx/>
          <a:buSzTx/>
          <a:buFontTx/>
          <a:buNone/>
          <a:tabLst/>
          <a:defRPr kumimoji="0" sz="2800" b="0" i="0" u="none" strike="noStrike" cap="all" spc="0" normalizeH="0" baseline="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7">
  <a:themeElements>
    <a:clrScheme name="New_Template7">
      <a:dk1>
        <a:srgbClr val="000000"/>
      </a:dk1>
      <a:lt1>
        <a:srgbClr val="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80000"/>
          </a:lnSpc>
          <a:spcBef>
            <a:spcPts val="0"/>
          </a:spcBef>
          <a:spcAft>
            <a:spcPts val="0"/>
          </a:spcAft>
          <a:buClrTx/>
          <a:buSzTx/>
          <a:buFontTx/>
          <a:buNone/>
          <a:tabLst/>
          <a:defRPr kumimoji="0" sz="2800" b="0" i="0" u="none" strike="noStrike" cap="all" spc="0" normalizeH="0" baseline="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504</TotalTime>
  <Words>3101</Words>
  <Application>Microsoft Macintosh PowerPoint</Application>
  <PresentationFormat>Custom</PresentationFormat>
  <Paragraphs>67</Paragraphs>
  <Slides>21</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Aharoni</vt:lpstr>
      <vt:lpstr>Alternate Gothic No2 D</vt:lpstr>
      <vt:lpstr>Arial Hebrew Scholar</vt:lpstr>
      <vt:lpstr>Avenir Next</vt:lpstr>
      <vt:lpstr>Avenir Next Medium</vt:lpstr>
      <vt:lpstr>DIN Alternate</vt:lpstr>
      <vt:lpstr>DIN Condensed</vt:lpstr>
      <vt:lpstr>Fresno</vt:lpstr>
      <vt:lpstr>Helvetica</vt:lpstr>
      <vt:lpstr>Helvetica Neue</vt:lpstr>
      <vt:lpstr>Parkway Hotel</vt:lpstr>
      <vt:lpstr>Arial</vt:lpstr>
      <vt:lpstr>New_Template7</vt:lpstr>
      <vt:lpstr>PowerPoint Presentation</vt:lpstr>
      <vt:lpstr>PowerPoint Presentation</vt:lpstr>
      <vt:lpstr>front Cover</vt:lpstr>
      <vt:lpstr>Contents Page</vt:lpstr>
      <vt:lpstr>Double Page Spread</vt:lpstr>
      <vt:lpstr>PowerPoint Presentation</vt:lpstr>
      <vt:lpstr>front Cover</vt:lpstr>
      <vt:lpstr>Contents Page</vt:lpstr>
      <vt:lpstr>Double Page Spread</vt:lpstr>
      <vt:lpstr>PowerPoint Presentation</vt:lpstr>
      <vt:lpstr>Media Institution</vt:lpstr>
      <vt:lpstr>PowerPoint Presentation</vt:lpstr>
      <vt:lpstr>Audience</vt:lpstr>
      <vt:lpstr>PowerPoint Presentation</vt:lpstr>
      <vt:lpstr>Attracting the audience</vt:lpstr>
      <vt:lpstr>Contents Page</vt:lpstr>
      <vt:lpstr>Double Page Spread</vt:lpstr>
      <vt:lpstr>PowerPoint Presentation</vt:lpstr>
      <vt:lpstr>Technology</vt:lpstr>
      <vt:lpstr>PowerPoint Presentation</vt:lpstr>
      <vt:lpstr>What I Have Learnt</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Ben Macvean</cp:lastModifiedBy>
  <cp:revision>38</cp:revision>
  <dcterms:modified xsi:type="dcterms:W3CDTF">2017-04-28T14:46:23Z</dcterms:modified>
</cp:coreProperties>
</file>